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1" r:id="rId3"/>
    <p:sldId id="282" r:id="rId4"/>
    <p:sldId id="283" r:id="rId5"/>
    <p:sldId id="285" r:id="rId6"/>
    <p:sldId id="301" r:id="rId7"/>
    <p:sldId id="284" r:id="rId8"/>
    <p:sldId id="286" r:id="rId9"/>
    <p:sldId id="288" r:id="rId10"/>
    <p:sldId id="287" r:id="rId11"/>
    <p:sldId id="289" r:id="rId12"/>
    <p:sldId id="302" r:id="rId13"/>
    <p:sldId id="291" r:id="rId14"/>
    <p:sldId id="292" r:id="rId15"/>
    <p:sldId id="293" r:id="rId16"/>
    <p:sldId id="294" r:id="rId17"/>
    <p:sldId id="295" r:id="rId18"/>
    <p:sldId id="304" r:id="rId19"/>
    <p:sldId id="303" r:id="rId20"/>
    <p:sldId id="305" r:id="rId21"/>
    <p:sldId id="306" r:id="rId22"/>
    <p:sldId id="297" r:id="rId23"/>
    <p:sldId id="298" r:id="rId24"/>
    <p:sldId id="299" r:id="rId25"/>
    <p:sldId id="300" r:id="rId26"/>
    <p:sldId id="290"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69" autoAdjust="0"/>
  </p:normalViewPr>
  <p:slideViewPr>
    <p:cSldViewPr>
      <p:cViewPr varScale="1">
        <p:scale>
          <a:sx n="62" d="100"/>
          <a:sy n="62" d="100"/>
        </p:scale>
        <p:origin x="-92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0A9C3E-C6D6-40B3-9E46-9B4F1A60096C}" type="datetimeFigureOut">
              <a:rPr lang="en-GB" smtClean="0"/>
              <a:pPr/>
              <a:t>26/07/2011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E2B9C9-2993-4072-B34D-3A51931DAD60}" type="slidenum">
              <a:rPr lang="en-GB" smtClean="0"/>
              <a:pPr/>
              <a:t>‹#›</a:t>
            </a:fld>
            <a:endParaRPr lang="en-GB"/>
          </a:p>
        </p:txBody>
      </p:sp>
    </p:spTree>
    <p:extLst>
      <p:ext uri="{BB962C8B-B14F-4D97-AF65-F5344CB8AC3E}">
        <p14:creationId xmlns:p14="http://schemas.microsoft.com/office/powerpoint/2010/main" val="148399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30 minutes </a:t>
            </a:r>
            <a:r>
              <a:rPr lang="en-GB" dirty="0" smtClean="0">
                <a:sym typeface="Wingdings" pitchFamily="2" charset="2"/>
              </a:rPr>
              <a:t> ~25 slides @1 minute </a:t>
            </a:r>
            <a:r>
              <a:rPr lang="en-GB" smtClean="0">
                <a:sym typeface="Wingdings" pitchFamily="2" charset="2"/>
              </a:rPr>
              <a:t>per slide. </a:t>
            </a:r>
            <a:endParaRPr lang="en-GB"/>
          </a:p>
        </p:txBody>
      </p:sp>
      <p:sp>
        <p:nvSpPr>
          <p:cNvPr id="4" name="Slide Number Placeholder 3"/>
          <p:cNvSpPr>
            <a:spLocks noGrp="1"/>
          </p:cNvSpPr>
          <p:nvPr>
            <p:ph type="sldNum" sz="quarter" idx="10"/>
          </p:nvPr>
        </p:nvSpPr>
        <p:spPr/>
        <p:txBody>
          <a:bodyPr/>
          <a:lstStyle/>
          <a:p>
            <a:fld id="{B1E2B9C9-2993-4072-B34D-3A51931DAD60}" type="slidenum">
              <a:rPr lang="en-GB" smtClean="0"/>
              <a:pPr/>
              <a:t>1</a:t>
            </a:fld>
            <a:endParaRPr lang="en-GB"/>
          </a:p>
        </p:txBody>
      </p:sp>
    </p:spTree>
    <p:extLst>
      <p:ext uri="{BB962C8B-B14F-4D97-AF65-F5344CB8AC3E}">
        <p14:creationId xmlns:p14="http://schemas.microsoft.com/office/powerpoint/2010/main" val="1431824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In Step 4, when we encountered nested types: We retain the tag which is in the last position</a:t>
            </a:r>
          </a:p>
          <a:p>
            <a:r>
              <a:rPr lang="en-GB" sz="1200" b="0" i="0" u="none" strike="noStrike" kern="1200" baseline="0" dirty="0" smtClean="0">
                <a:solidFill>
                  <a:schemeClr val="tx1"/>
                </a:solidFill>
                <a:latin typeface="+mn-lt"/>
                <a:ea typeface="+mn-ea"/>
                <a:cs typeface="+mn-cs"/>
              </a:rPr>
              <a:t>within the modifier, ignoring other tags.</a:t>
            </a:r>
          </a:p>
          <a:p>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pPr/>
              <a:t>11</a:t>
            </a:fld>
            <a:endParaRPr lang="en-GB"/>
          </a:p>
        </p:txBody>
      </p:sp>
    </p:spTree>
    <p:extLst>
      <p:ext uri="{BB962C8B-B14F-4D97-AF65-F5344CB8AC3E}">
        <p14:creationId xmlns:p14="http://schemas.microsoft.com/office/powerpoint/2010/main" val="3576849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largest challenges faced from a practical side on</a:t>
            </a:r>
            <a:r>
              <a:rPr lang="en-GB" baseline="0" dirty="0" smtClean="0"/>
              <a:t> the named entity recognition </a:t>
            </a:r>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pPr/>
              <a:t>12</a:t>
            </a:fld>
            <a:endParaRPr lang="en-GB"/>
          </a:p>
        </p:txBody>
      </p:sp>
    </p:spTree>
    <p:extLst>
      <p:ext uri="{BB962C8B-B14F-4D97-AF65-F5344CB8AC3E}">
        <p14:creationId xmlns:p14="http://schemas.microsoft.com/office/powerpoint/2010/main" val="1055965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Table 1: ordering by target type</a:t>
            </a:r>
            <a:r>
              <a:rPr lang="en-GB" baseline="0" dirty="0" smtClean="0"/>
              <a:t> and feature</a:t>
            </a:r>
            <a:endParaRPr lang="en-GB" dirty="0" smtClean="0"/>
          </a:p>
          <a:p>
            <a:r>
              <a:rPr lang="en-GB" dirty="0" smtClean="0"/>
              <a:t>Most common: proteins</a:t>
            </a:r>
          </a:p>
          <a:p>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pPr/>
              <a:t>13</a:t>
            </a:fld>
            <a:endParaRPr lang="en-GB"/>
          </a:p>
        </p:txBody>
      </p:sp>
    </p:spTree>
    <p:extLst>
      <p:ext uri="{BB962C8B-B14F-4D97-AF65-F5344CB8AC3E}">
        <p14:creationId xmlns:p14="http://schemas.microsoft.com/office/powerpoint/2010/main" val="1523301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Manual examination</a:t>
            </a:r>
            <a:r>
              <a:rPr lang="en-GB" baseline="0" dirty="0" smtClean="0"/>
              <a:t> of the results revealed that organ and organism most commonly appear as locational or contextual modifiers rather than directly as targets.  Disambiguating these two scenarios is not obvious. </a:t>
            </a:r>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pPr/>
              <a:t>14</a:t>
            </a:fld>
            <a:endParaRPr lang="en-GB"/>
          </a:p>
        </p:txBody>
      </p:sp>
    </p:spTree>
    <p:extLst>
      <p:ext uri="{BB962C8B-B14F-4D97-AF65-F5344CB8AC3E}">
        <p14:creationId xmlns:p14="http://schemas.microsoft.com/office/powerpoint/2010/main" val="2715026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particular we found it</a:t>
            </a:r>
            <a:r>
              <a:rPr lang="en-GB" baseline="0" dirty="0" smtClean="0"/>
              <a:t> very difficult to get Oscar to distinguish chemical names from protein names. </a:t>
            </a:r>
          </a:p>
          <a:p>
            <a:endParaRPr lang="en-GB" baseline="0" dirty="0" smtClean="0"/>
          </a:p>
          <a:p>
            <a:r>
              <a:rPr lang="en-GB" sz="1200" b="0" i="0" u="none" strike="noStrike" kern="1200" baseline="0" dirty="0" smtClean="0">
                <a:solidFill>
                  <a:schemeClr val="tx1"/>
                </a:solidFill>
                <a:latin typeface="+mn-lt"/>
                <a:ea typeface="+mn-ea"/>
                <a:cs typeface="+mn-cs"/>
              </a:rPr>
              <a:t>Oscar3 yields many more triples than </a:t>
            </a:r>
            <a:r>
              <a:rPr lang="en-GB" sz="1200" b="0" i="0" u="none" strike="noStrike" kern="1200" baseline="0" dirty="0" err="1" smtClean="0">
                <a:solidFill>
                  <a:schemeClr val="tx1"/>
                </a:solidFill>
                <a:latin typeface="+mn-lt"/>
                <a:ea typeface="+mn-ea"/>
                <a:cs typeface="+mn-cs"/>
              </a:rPr>
              <a:t>Jochem</a:t>
            </a:r>
            <a:r>
              <a:rPr lang="en-GB" sz="1200" b="0" i="0" u="none" strike="noStrike" kern="1200" baseline="0" dirty="0" smtClean="0">
                <a:solidFill>
                  <a:schemeClr val="tx1"/>
                </a:solidFill>
                <a:latin typeface="+mn-lt"/>
                <a:ea typeface="+mn-ea"/>
                <a:cs typeface="+mn-cs"/>
              </a:rPr>
              <a:t> does. This is expected, since</a:t>
            </a:r>
          </a:p>
          <a:p>
            <a:r>
              <a:rPr lang="en-GB" sz="1200" b="0" i="0" u="none" strike="noStrike" kern="1200" baseline="0" dirty="0" smtClean="0">
                <a:solidFill>
                  <a:schemeClr val="tx1"/>
                </a:solidFill>
                <a:latin typeface="+mn-lt"/>
                <a:ea typeface="+mn-ea"/>
                <a:cs typeface="+mn-cs"/>
              </a:rPr>
              <a:t>Oscar3 recognises any chemical-like string. However, Oscar3's approach also</a:t>
            </a:r>
          </a:p>
          <a:p>
            <a:r>
              <a:rPr lang="en-GB" sz="1200" b="0" i="0" u="none" strike="noStrike" kern="1200" baseline="0" dirty="0" smtClean="0">
                <a:solidFill>
                  <a:schemeClr val="tx1"/>
                </a:solidFill>
                <a:latin typeface="+mn-lt"/>
                <a:ea typeface="+mn-ea"/>
                <a:cs typeface="+mn-cs"/>
              </a:rPr>
              <a:t>results in a considerable number of false positives due to its recognition of</a:t>
            </a:r>
          </a:p>
          <a:p>
            <a:r>
              <a:rPr lang="en-GB" sz="1200" b="0" i="0" u="none" strike="noStrike" kern="1200" baseline="0" dirty="0" smtClean="0">
                <a:solidFill>
                  <a:schemeClr val="tx1"/>
                </a:solidFill>
                <a:latin typeface="+mn-lt"/>
                <a:ea typeface="+mn-ea"/>
                <a:cs typeface="+mn-cs"/>
              </a:rPr>
              <a:t>chemical-like nomenclature appearing as a component in larger strings (such</a:t>
            </a:r>
          </a:p>
          <a:p>
            <a:r>
              <a:rPr lang="en-GB" sz="1200" b="0" i="0" u="none" strike="noStrike" kern="1200" baseline="0" dirty="0" smtClean="0">
                <a:solidFill>
                  <a:schemeClr val="tx1"/>
                </a:solidFill>
                <a:latin typeface="+mn-lt"/>
                <a:ea typeface="+mn-ea"/>
                <a:cs typeface="+mn-cs"/>
              </a:rPr>
              <a:t>as protein names). Furthermore, we can observe a smaller number of triples</a:t>
            </a:r>
          </a:p>
          <a:p>
            <a:r>
              <a:rPr lang="en-GB" sz="1200" b="0" i="0" u="none" strike="noStrike" kern="1200" baseline="0" dirty="0" err="1" smtClean="0">
                <a:solidFill>
                  <a:schemeClr val="tx1"/>
                </a:solidFill>
                <a:latin typeface="+mn-lt"/>
                <a:ea typeface="+mn-ea"/>
                <a:cs typeface="+mn-cs"/>
              </a:rPr>
              <a:t>identied</a:t>
            </a:r>
            <a:r>
              <a:rPr lang="en-GB" sz="1200" b="0" i="0" u="none" strike="noStrike" kern="1200" baseline="0" dirty="0" smtClean="0">
                <a:solidFill>
                  <a:schemeClr val="tx1"/>
                </a:solidFill>
                <a:latin typeface="+mn-lt"/>
                <a:ea typeface="+mn-ea"/>
                <a:cs typeface="+mn-cs"/>
              </a:rPr>
              <a:t> by </a:t>
            </a:r>
            <a:r>
              <a:rPr lang="en-GB" sz="1200" b="0" i="0" u="none" strike="noStrike" kern="1200" baseline="0" dirty="0" err="1" smtClean="0">
                <a:solidFill>
                  <a:schemeClr val="tx1"/>
                </a:solidFill>
                <a:latin typeface="+mn-lt"/>
                <a:ea typeface="+mn-ea"/>
                <a:cs typeface="+mn-cs"/>
              </a:rPr>
              <a:t>UniProtKB</a:t>
            </a:r>
            <a:r>
              <a:rPr lang="en-GB" sz="1200" b="0" i="0" u="none" strike="noStrike" kern="1200" baseline="0" dirty="0" smtClean="0">
                <a:solidFill>
                  <a:schemeClr val="tx1"/>
                </a:solidFill>
                <a:latin typeface="+mn-lt"/>
                <a:ea typeface="+mn-ea"/>
                <a:cs typeface="+mn-cs"/>
              </a:rPr>
              <a:t> and Oscar3 compared to the set </a:t>
            </a:r>
            <a:r>
              <a:rPr lang="en-GB" sz="1200" b="0" i="0" u="none" strike="noStrike" kern="1200" baseline="0" dirty="0" err="1" smtClean="0">
                <a:solidFill>
                  <a:schemeClr val="tx1"/>
                </a:solidFill>
                <a:latin typeface="+mn-lt"/>
                <a:ea typeface="+mn-ea"/>
                <a:cs typeface="+mn-cs"/>
              </a:rPr>
              <a:t>identied</a:t>
            </a:r>
            <a:r>
              <a:rPr lang="en-GB" sz="1200" b="0" i="0" u="none" strike="noStrike" kern="1200" baseline="0" dirty="0" smtClean="0">
                <a:solidFill>
                  <a:schemeClr val="tx1"/>
                </a:solidFill>
                <a:latin typeface="+mn-lt"/>
                <a:ea typeface="+mn-ea"/>
                <a:cs typeface="+mn-cs"/>
              </a:rPr>
              <a:t> by </a:t>
            </a:r>
            <a:r>
              <a:rPr lang="en-GB" sz="1200" b="0" i="0" u="none" strike="noStrike" kern="1200" baseline="0" dirty="0" err="1" smtClean="0">
                <a:solidFill>
                  <a:schemeClr val="tx1"/>
                </a:solidFill>
                <a:latin typeface="+mn-lt"/>
                <a:ea typeface="+mn-ea"/>
                <a:cs typeface="+mn-cs"/>
              </a:rPr>
              <a:t>UniProtKB</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and </a:t>
            </a:r>
            <a:r>
              <a:rPr lang="en-GB" sz="1200" b="0" i="0" u="none" strike="noStrike" kern="1200" baseline="0" dirty="0" err="1" smtClean="0">
                <a:solidFill>
                  <a:schemeClr val="tx1"/>
                </a:solidFill>
                <a:latin typeface="+mn-lt"/>
                <a:ea typeface="+mn-ea"/>
                <a:cs typeface="+mn-cs"/>
              </a:rPr>
              <a:t>Jochem</a:t>
            </a:r>
            <a:r>
              <a:rPr lang="en-GB" sz="1200" b="0" i="0" u="none" strike="noStrike" kern="1200" baseline="0" dirty="0" smtClean="0">
                <a:solidFill>
                  <a:schemeClr val="tx1"/>
                </a:solidFill>
                <a:latin typeface="+mn-lt"/>
                <a:ea typeface="+mn-ea"/>
                <a:cs typeface="+mn-cs"/>
              </a:rPr>
              <a:t>. This is because Oscar3 produces annotations that nest within</a:t>
            </a:r>
          </a:p>
          <a:p>
            <a:r>
              <a:rPr lang="en-GB" sz="1200" b="0" i="0" u="none" strike="noStrike" kern="1200" baseline="0" dirty="0" smtClean="0">
                <a:solidFill>
                  <a:schemeClr val="tx1"/>
                </a:solidFill>
                <a:latin typeface="+mn-lt"/>
                <a:ea typeface="+mn-ea"/>
                <a:cs typeface="+mn-cs"/>
              </a:rPr>
              <a:t>a protein mention in the sentence and thus lowers the subsequent annotation</a:t>
            </a:r>
          </a:p>
          <a:p>
            <a:r>
              <a:rPr lang="en-GB" sz="1200" b="0" i="0" u="none" strike="noStrike" kern="1200" baseline="0" dirty="0" smtClean="0">
                <a:solidFill>
                  <a:schemeClr val="tx1"/>
                </a:solidFill>
                <a:latin typeface="+mn-lt"/>
                <a:ea typeface="+mn-ea"/>
                <a:cs typeface="+mn-cs"/>
              </a:rPr>
              <a:t>protein mentions. </a:t>
            </a:r>
            <a:r>
              <a:rPr lang="en-GB" sz="1200" b="0" i="0" u="none" strike="noStrike" kern="1200" baseline="0" dirty="0" err="1" smtClean="0">
                <a:solidFill>
                  <a:schemeClr val="tx1"/>
                </a:solidFill>
                <a:latin typeface="+mn-lt"/>
                <a:ea typeface="+mn-ea"/>
                <a:cs typeface="+mn-cs"/>
              </a:rPr>
              <a:t>Jochem</a:t>
            </a:r>
            <a:r>
              <a:rPr lang="en-GB" sz="1200" b="0" i="0" u="none" strike="noStrike" kern="1200" baseline="0" dirty="0" smtClean="0">
                <a:solidFill>
                  <a:schemeClr val="tx1"/>
                </a:solidFill>
                <a:latin typeface="+mn-lt"/>
                <a:ea typeface="+mn-ea"/>
                <a:cs typeface="+mn-cs"/>
              </a:rPr>
              <a:t> performs more long-form matching than Oscar3 does,</a:t>
            </a:r>
          </a:p>
          <a:p>
            <a:r>
              <a:rPr lang="en-GB" sz="1200" b="0" i="0" u="none" strike="noStrike" kern="1200" baseline="0" dirty="0" smtClean="0">
                <a:solidFill>
                  <a:schemeClr val="tx1"/>
                </a:solidFill>
                <a:latin typeface="+mn-lt"/>
                <a:ea typeface="+mn-ea"/>
                <a:cs typeface="+mn-cs"/>
              </a:rPr>
              <a:t>therefore the following protein </a:t>
            </a:r>
            <a:r>
              <a:rPr lang="en-GB" sz="1200" b="0" i="0" u="none" strike="noStrike" kern="1200" baseline="0" dirty="0" err="1" smtClean="0">
                <a:solidFill>
                  <a:schemeClr val="tx1"/>
                </a:solidFill>
                <a:latin typeface="+mn-lt"/>
                <a:ea typeface="+mn-ea"/>
                <a:cs typeface="+mn-cs"/>
              </a:rPr>
              <a:t>identication</a:t>
            </a:r>
            <a:r>
              <a:rPr lang="en-GB" sz="1200" b="0" i="0" u="none" strike="noStrike" kern="1200" baseline="0" dirty="0" smtClean="0">
                <a:solidFill>
                  <a:schemeClr val="tx1"/>
                </a:solidFill>
                <a:latin typeface="+mn-lt"/>
                <a:ea typeface="+mn-ea"/>
                <a:cs typeface="+mn-cs"/>
              </a:rPr>
              <a:t> has a higher likelihood of identifying</a:t>
            </a:r>
          </a:p>
          <a:p>
            <a:r>
              <a:rPr lang="en-GB" sz="1200" b="0" i="0" u="none" strike="noStrike" kern="1200" baseline="0" dirty="0" smtClean="0">
                <a:solidFill>
                  <a:schemeClr val="tx1"/>
                </a:solidFill>
                <a:latin typeface="+mn-lt"/>
                <a:ea typeface="+mn-ea"/>
                <a:cs typeface="+mn-cs"/>
              </a:rPr>
              <a:t>a protein term within the sentence, hence yielding a greater number of triples.</a:t>
            </a:r>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pPr/>
              <a:t>16</a:t>
            </a:fld>
            <a:endParaRPr lang="en-GB"/>
          </a:p>
        </p:txBody>
      </p:sp>
    </p:spTree>
    <p:extLst>
      <p:ext uri="{BB962C8B-B14F-4D97-AF65-F5344CB8AC3E}">
        <p14:creationId xmlns:p14="http://schemas.microsoft.com/office/powerpoint/2010/main" val="4095808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Formal ontology of</a:t>
            </a:r>
            <a:r>
              <a:rPr lang="en-GB" baseline="0" dirty="0" smtClean="0"/>
              <a:t> </a:t>
            </a:r>
            <a:r>
              <a:rPr lang="en-GB" baseline="0" dirty="0" smtClean="0"/>
              <a:t>bioactivity:  explicit link from bioactivity to the target of the bioactivity.  We already have in </a:t>
            </a:r>
            <a:r>
              <a:rPr lang="en-GB" baseline="0" dirty="0" err="1" smtClean="0"/>
              <a:t>ChEBI</a:t>
            </a:r>
            <a:r>
              <a:rPr lang="en-GB" baseline="0" dirty="0" smtClean="0"/>
              <a:t> different types of bioactivity. </a:t>
            </a:r>
          </a:p>
          <a:p>
            <a:endParaRPr lang="en-GB" baseline="0" dirty="0" smtClean="0"/>
          </a:p>
          <a:p>
            <a:r>
              <a:rPr lang="en-GB" sz="1200" b="0" i="0" u="none" strike="noStrike" kern="1200" baseline="0" dirty="0" smtClean="0">
                <a:solidFill>
                  <a:schemeClr val="tx1"/>
                </a:solidFill>
                <a:latin typeface="+mn-lt"/>
                <a:ea typeface="+mn-ea"/>
                <a:cs typeface="+mn-cs"/>
              </a:rPr>
              <a:t>Based on our analysis of bioactivity phrases in the literature, we have </a:t>
            </a:r>
            <a:r>
              <a:rPr lang="en-GB" sz="1200" b="0" i="0" u="none" strike="noStrike" kern="1200" baseline="0" dirty="0" err="1" smtClean="0">
                <a:solidFill>
                  <a:schemeClr val="tx1"/>
                </a:solidFill>
                <a:latin typeface="+mn-lt"/>
                <a:ea typeface="+mn-ea"/>
                <a:cs typeface="+mn-cs"/>
              </a:rPr>
              <a:t>identi</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err="1" smtClean="0">
                <a:solidFill>
                  <a:schemeClr val="tx1"/>
                </a:solidFill>
                <a:latin typeface="+mn-lt"/>
                <a:ea typeface="+mn-ea"/>
                <a:cs typeface="+mn-cs"/>
              </a:rPr>
              <a:t>ed</a:t>
            </a:r>
            <a:r>
              <a:rPr lang="en-GB" sz="1200" b="0" i="0" u="none" strike="noStrike" kern="1200" baseline="0" dirty="0" smtClean="0">
                <a:solidFill>
                  <a:schemeClr val="tx1"/>
                </a:solidFill>
                <a:latin typeface="+mn-lt"/>
                <a:ea typeface="+mn-ea"/>
                <a:cs typeface="+mn-cs"/>
              </a:rPr>
              <a:t> macromolecules and biological processes as the most common types of</a:t>
            </a:r>
          </a:p>
          <a:p>
            <a:r>
              <a:rPr lang="en-GB" sz="1200" b="0" i="0" u="none" strike="noStrike" kern="1200" baseline="0" dirty="0" smtClean="0">
                <a:solidFill>
                  <a:schemeClr val="tx1"/>
                </a:solidFill>
                <a:latin typeface="+mn-lt"/>
                <a:ea typeface="+mn-ea"/>
                <a:cs typeface="+mn-cs"/>
              </a:rPr>
              <a:t>targets for the bioactivity of small molecules. We could therefore introduce a</a:t>
            </a:r>
          </a:p>
          <a:p>
            <a:r>
              <a:rPr lang="en-GB" sz="1200" b="0" i="0" u="none" strike="noStrike" kern="1200" baseline="0" dirty="0" smtClean="0">
                <a:solidFill>
                  <a:schemeClr val="tx1"/>
                </a:solidFill>
                <a:latin typeface="+mn-lt"/>
                <a:ea typeface="+mn-ea"/>
                <a:cs typeface="+mn-cs"/>
              </a:rPr>
              <a:t>has target relationship to relate a bioactivity description to either a macromolecule</a:t>
            </a:r>
          </a:p>
          <a:p>
            <a:r>
              <a:rPr lang="en-GB" sz="1200" b="0" i="0" u="none" strike="noStrike" kern="1200" baseline="0" dirty="0" smtClean="0">
                <a:solidFill>
                  <a:schemeClr val="tx1"/>
                </a:solidFill>
                <a:latin typeface="+mn-lt"/>
                <a:ea typeface="+mn-ea"/>
                <a:cs typeface="+mn-cs"/>
              </a:rPr>
              <a:t>or a biological process. However, strictly speaking, the range of the</a:t>
            </a:r>
          </a:p>
          <a:p>
            <a:r>
              <a:rPr lang="en-GB" sz="1200" b="0" i="0" u="none" strike="noStrike" kern="1200" baseline="0" dirty="0" smtClean="0">
                <a:solidFill>
                  <a:schemeClr val="tx1"/>
                </a:solidFill>
                <a:latin typeface="+mn-lt"/>
                <a:ea typeface="+mn-ea"/>
                <a:cs typeface="+mn-cs"/>
              </a:rPr>
              <a:t>has target relationship should be restricted to those entities with which the</a:t>
            </a:r>
          </a:p>
          <a:p>
            <a:r>
              <a:rPr lang="en-GB" sz="1200" b="0" i="0" u="none" strike="noStrike" kern="1200" baseline="0" dirty="0" smtClean="0">
                <a:solidFill>
                  <a:schemeClr val="tx1"/>
                </a:solidFill>
                <a:latin typeface="+mn-lt"/>
                <a:ea typeface="+mn-ea"/>
                <a:cs typeface="+mn-cs"/>
              </a:rPr>
              <a:t>chemical entity can physically interact { macromolecules. We can assume that</a:t>
            </a:r>
          </a:p>
          <a:p>
            <a:r>
              <a:rPr lang="en-GB" sz="1200" b="0" i="0" u="none" strike="noStrike" kern="1200" baseline="0" dirty="0" smtClean="0">
                <a:solidFill>
                  <a:schemeClr val="tx1"/>
                </a:solidFill>
                <a:latin typeface="+mn-lt"/>
                <a:ea typeface="+mn-ea"/>
                <a:cs typeface="+mn-cs"/>
              </a:rPr>
              <a:t>biological processes are mentioned where the exact macromolecular target is</a:t>
            </a:r>
          </a:p>
          <a:p>
            <a:r>
              <a:rPr lang="en-GB" sz="1200" b="0" i="0" u="none" strike="noStrike" kern="1200" baseline="0" dirty="0" smtClean="0">
                <a:solidFill>
                  <a:schemeClr val="tx1"/>
                </a:solidFill>
                <a:latin typeface="+mn-lt"/>
                <a:ea typeface="+mn-ea"/>
                <a:cs typeface="+mn-cs"/>
              </a:rPr>
              <a:t>unknown. In the same way, anatomical or subcellular locations may be mentioned</a:t>
            </a:r>
          </a:p>
          <a:p>
            <a:r>
              <a:rPr lang="en-GB" sz="1200" b="0" i="0" u="none" strike="noStrike" kern="1200" baseline="0" dirty="0" smtClean="0">
                <a:solidFill>
                  <a:schemeClr val="tx1"/>
                </a:solidFill>
                <a:latin typeface="+mn-lt"/>
                <a:ea typeface="+mn-ea"/>
                <a:cs typeface="+mn-cs"/>
              </a:rPr>
              <a:t>when the exact target is unknown.</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pPr/>
              <a:t>17</a:t>
            </a:fld>
            <a:endParaRPr lang="en-GB"/>
          </a:p>
        </p:txBody>
      </p:sp>
    </p:spTree>
    <p:extLst>
      <p:ext uri="{BB962C8B-B14F-4D97-AF65-F5344CB8AC3E}">
        <p14:creationId xmlns:p14="http://schemas.microsoft.com/office/powerpoint/2010/main" val="3788921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Still something</a:t>
            </a:r>
            <a:r>
              <a:rPr lang="en-GB" baseline="0" dirty="0" smtClean="0"/>
              <a:t> missing in this, which is the implicit claim that the mitosis process itself is “stimulated”, i.e. probably either enabled or made faster, by the presence of the molecule in question</a:t>
            </a:r>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pPr/>
              <a:t>19</a:t>
            </a:fld>
            <a:endParaRPr lang="en-GB"/>
          </a:p>
        </p:txBody>
      </p:sp>
    </p:spTree>
    <p:extLst>
      <p:ext uri="{BB962C8B-B14F-4D97-AF65-F5344CB8AC3E}">
        <p14:creationId xmlns:p14="http://schemas.microsoft.com/office/powerpoint/2010/main" val="2623717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Importantly, we are not proposing to pre-populate</a:t>
            </a:r>
            <a:r>
              <a:rPr lang="en-GB" baseline="0" dirty="0" smtClean="0"/>
              <a:t> </a:t>
            </a:r>
            <a:r>
              <a:rPr lang="en-GB" baseline="0" dirty="0" err="1" smtClean="0"/>
              <a:t>ChEBI</a:t>
            </a:r>
            <a:r>
              <a:rPr lang="en-GB" baseline="0" dirty="0" smtClean="0"/>
              <a:t> from text-mining results.  There is far too much noise in the data for that to work out.  Rather, we are </a:t>
            </a:r>
            <a:r>
              <a:rPr lang="en-GB" baseline="0" dirty="0" smtClean="0"/>
              <a:t>proposing the development of enhanced </a:t>
            </a:r>
            <a:r>
              <a:rPr lang="en-GB" baseline="0" dirty="0" err="1" smtClean="0"/>
              <a:t>curation</a:t>
            </a:r>
            <a:r>
              <a:rPr lang="en-GB" baseline="0" dirty="0" smtClean="0"/>
              <a:t> tools which support the work of the human curators. </a:t>
            </a:r>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pPr/>
              <a:t>24</a:t>
            </a:fld>
            <a:endParaRPr lang="en-GB"/>
          </a:p>
        </p:txBody>
      </p:sp>
    </p:spTree>
    <p:extLst>
      <p:ext uri="{BB962C8B-B14F-4D97-AF65-F5344CB8AC3E}">
        <p14:creationId xmlns:p14="http://schemas.microsoft.com/office/powerpoint/2010/main" val="190268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pPr/>
              <a:t>27</a:t>
            </a:fld>
            <a:endParaRPr lang="en-GB"/>
          </a:p>
        </p:txBody>
      </p:sp>
    </p:spTree>
    <p:extLst>
      <p:ext uri="{BB962C8B-B14F-4D97-AF65-F5344CB8AC3E}">
        <p14:creationId xmlns:p14="http://schemas.microsoft.com/office/powerpoint/2010/main" val="477326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Bioactivity comprises the total effect</a:t>
            </a:r>
            <a:r>
              <a:rPr lang="en-GB" baseline="0" dirty="0" smtClean="0"/>
              <a:t> which a small molecule has in a biological system.  They are the active (realizable) properties.  Their operation is at the molecular level of granularity and yet their effect is observed at the macro level of granularity.  The observable effect is a phenotypic effect. </a:t>
            </a:r>
          </a:p>
          <a:p>
            <a:endParaRPr lang="en-GB" baseline="0" dirty="0" smtClean="0"/>
          </a:p>
          <a:p>
            <a:r>
              <a:rPr lang="en-GB" sz="1200" b="0" i="0" u="none" strike="noStrike" kern="1200" baseline="0" dirty="0" smtClean="0">
                <a:solidFill>
                  <a:schemeClr val="tx1"/>
                </a:solidFill>
                <a:latin typeface="+mn-lt"/>
                <a:ea typeface="+mn-ea"/>
                <a:cs typeface="+mn-cs"/>
              </a:rPr>
              <a:t>Bioactive molecules can have positive </a:t>
            </a:r>
            <a:r>
              <a:rPr lang="en-GB" sz="1200" b="0" i="0" u="none" strike="noStrike" kern="1200" baseline="0" dirty="0" err="1" smtClean="0">
                <a:solidFill>
                  <a:schemeClr val="tx1"/>
                </a:solidFill>
                <a:latin typeface="+mn-lt"/>
                <a:ea typeface="+mn-ea"/>
                <a:cs typeface="+mn-cs"/>
              </a:rPr>
              <a:t>eects</a:t>
            </a:r>
            <a:r>
              <a:rPr lang="en-GB" sz="1200" b="0" i="0" u="none" strike="noStrike" kern="1200" baseline="0" dirty="0" smtClean="0">
                <a:solidFill>
                  <a:schemeClr val="tx1"/>
                </a:solidFill>
                <a:latin typeface="+mn-lt"/>
                <a:ea typeface="+mn-ea"/>
                <a:cs typeface="+mn-cs"/>
              </a:rPr>
              <a:t>, such as repressing the development</a:t>
            </a:r>
          </a:p>
          <a:p>
            <a:r>
              <a:rPr lang="en-GB" sz="1200" b="0" i="0" u="none" strike="noStrike" kern="1200" baseline="0" dirty="0" smtClean="0">
                <a:solidFill>
                  <a:schemeClr val="tx1"/>
                </a:solidFill>
                <a:latin typeface="+mn-lt"/>
                <a:ea typeface="+mn-ea"/>
                <a:cs typeface="+mn-cs"/>
              </a:rPr>
              <a:t>of disease, or they can have negative (toxic) </a:t>
            </a:r>
            <a:r>
              <a:rPr lang="en-GB" sz="1200" b="0" i="0" u="none" strike="noStrike" kern="1200" baseline="0" dirty="0" err="1" smtClean="0">
                <a:solidFill>
                  <a:schemeClr val="tx1"/>
                </a:solidFill>
                <a:latin typeface="+mn-lt"/>
                <a:ea typeface="+mn-ea"/>
                <a:cs typeface="+mn-cs"/>
              </a:rPr>
              <a:t>eects</a:t>
            </a:r>
            <a:r>
              <a:rPr lang="en-GB" sz="1200" b="0" i="0" u="none" strike="noStrike" kern="1200" baseline="0" dirty="0" smtClean="0">
                <a:solidFill>
                  <a:schemeClr val="tx1"/>
                </a:solidFill>
                <a:latin typeface="+mn-lt"/>
                <a:ea typeface="+mn-ea"/>
                <a:cs typeface="+mn-cs"/>
              </a:rPr>
              <a:t>, leading to illness or even</a:t>
            </a:r>
          </a:p>
          <a:p>
            <a:r>
              <a:rPr lang="en-GB" sz="1200" b="0" i="0" u="none" strike="noStrike" kern="1200" baseline="0" dirty="0" smtClean="0">
                <a:solidFill>
                  <a:schemeClr val="tx1"/>
                </a:solidFill>
                <a:latin typeface="+mn-lt"/>
                <a:ea typeface="+mn-ea"/>
                <a:cs typeface="+mn-cs"/>
              </a:rPr>
              <a:t>death. The </a:t>
            </a:r>
            <a:r>
              <a:rPr lang="en-GB" sz="1200" b="0" i="0" u="none" strike="noStrike" kern="1200" baseline="0" dirty="0" err="1" smtClean="0">
                <a:solidFill>
                  <a:schemeClr val="tx1"/>
                </a:solidFill>
                <a:latin typeface="+mn-lt"/>
                <a:ea typeface="+mn-ea"/>
                <a:cs typeface="+mn-cs"/>
              </a:rPr>
              <a:t>dierentiation</a:t>
            </a:r>
            <a:r>
              <a:rPr lang="en-GB" sz="1200" b="0" i="0" u="none" strike="noStrike" kern="1200" baseline="0" dirty="0" smtClean="0">
                <a:solidFill>
                  <a:schemeClr val="tx1"/>
                </a:solidFill>
                <a:latin typeface="+mn-lt"/>
                <a:ea typeface="+mn-ea"/>
                <a:cs typeface="+mn-cs"/>
              </a:rPr>
              <a:t> of bioactive molecules from non-bioactive molecules is</a:t>
            </a:r>
          </a:p>
          <a:p>
            <a:r>
              <a:rPr lang="en-GB" sz="1200" b="0" i="0" u="none" strike="noStrike" kern="1200" baseline="0" dirty="0" smtClean="0">
                <a:solidFill>
                  <a:schemeClr val="tx1"/>
                </a:solidFill>
                <a:latin typeface="+mn-lt"/>
                <a:ea typeface="+mn-ea"/>
                <a:cs typeface="+mn-cs"/>
              </a:rPr>
              <a:t>one of the core requirements for in </a:t>
            </a:r>
            <a:r>
              <a:rPr lang="en-GB" sz="1200" b="0" i="0" u="none" strike="noStrike" kern="1200" baseline="0" dirty="0" err="1" smtClean="0">
                <a:solidFill>
                  <a:schemeClr val="tx1"/>
                </a:solidFill>
                <a:latin typeface="+mn-lt"/>
                <a:ea typeface="+mn-ea"/>
                <a:cs typeface="+mn-cs"/>
              </a:rPr>
              <a:t>silico</a:t>
            </a:r>
            <a:r>
              <a:rPr lang="en-GB" sz="1200" b="0" i="0" u="none" strike="noStrike" kern="1200" baseline="0" dirty="0" smtClean="0">
                <a:solidFill>
                  <a:schemeClr val="tx1"/>
                </a:solidFill>
                <a:latin typeface="+mn-lt"/>
                <a:ea typeface="+mn-ea"/>
                <a:cs typeface="+mn-cs"/>
              </a:rPr>
              <a:t> drug discovery approaches [11], as are</a:t>
            </a:r>
          </a:p>
          <a:p>
            <a:r>
              <a:rPr lang="en-GB" sz="1200" b="0" i="0" u="none" strike="noStrike" kern="1200" baseline="0" dirty="0" smtClean="0">
                <a:solidFill>
                  <a:schemeClr val="tx1"/>
                </a:solidFill>
                <a:latin typeface="+mn-lt"/>
                <a:ea typeface="+mn-ea"/>
                <a:cs typeface="+mn-cs"/>
              </a:rPr>
              <a:t>delineating molecules which share similar activity </a:t>
            </a:r>
            <a:r>
              <a:rPr lang="en-GB" sz="1200" b="0" i="0" u="none" strike="noStrike" kern="1200" baseline="0" dirty="0" err="1" smtClean="0">
                <a:solidFill>
                  <a:schemeClr val="tx1"/>
                </a:solidFill>
                <a:latin typeface="+mn-lt"/>
                <a:ea typeface="+mn-ea"/>
                <a:cs typeface="+mn-cs"/>
              </a:rPr>
              <a:t>proles</a:t>
            </a:r>
            <a:r>
              <a:rPr lang="en-GB" sz="1200" b="0" i="0" u="none" strike="noStrike" kern="1200" baseline="0" dirty="0" smtClean="0">
                <a:solidFill>
                  <a:schemeClr val="tx1"/>
                </a:solidFill>
                <a:latin typeface="+mn-lt"/>
                <a:ea typeface="+mn-ea"/>
                <a:cs typeface="+mn-cs"/>
              </a:rPr>
              <a:t> [9]</a:t>
            </a:r>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pPr/>
              <a:t>2</a:t>
            </a:fld>
            <a:endParaRPr lang="en-GB"/>
          </a:p>
        </p:txBody>
      </p:sp>
    </p:spTree>
    <p:extLst>
      <p:ext uri="{BB962C8B-B14F-4D97-AF65-F5344CB8AC3E}">
        <p14:creationId xmlns:p14="http://schemas.microsoft.com/office/powerpoint/2010/main" val="4249238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Put the usual </a:t>
            </a:r>
            <a:r>
              <a:rPr lang="en-GB" dirty="0" err="1" smtClean="0"/>
              <a:t>ChEBI</a:t>
            </a:r>
            <a:r>
              <a:rPr lang="en-GB" dirty="0" smtClean="0"/>
              <a:t> picture and talk around it.  </a:t>
            </a:r>
            <a:r>
              <a:rPr lang="en-GB" dirty="0" err="1" smtClean="0"/>
              <a:t>ChEBI</a:t>
            </a:r>
            <a:r>
              <a:rPr lang="en-GB" dirty="0" smtClean="0"/>
              <a:t> is manually curated.  Chemicals</a:t>
            </a:r>
            <a:r>
              <a:rPr lang="en-GB" baseline="0" dirty="0" smtClean="0"/>
              <a:t> are given a structure-based classification and assigned with the </a:t>
            </a:r>
            <a:r>
              <a:rPr lang="en-GB" baseline="0" dirty="0" err="1" smtClean="0"/>
              <a:t>has_role</a:t>
            </a:r>
            <a:r>
              <a:rPr lang="en-GB" baseline="0" dirty="0" smtClean="0"/>
              <a:t> relationship to the role ontology.  </a:t>
            </a:r>
          </a:p>
          <a:p>
            <a:endParaRPr lang="en-GB" baseline="0" dirty="0" smtClean="0"/>
          </a:p>
          <a:p>
            <a:r>
              <a:rPr lang="en-GB" baseline="0" dirty="0" smtClean="0"/>
              <a:t>Bioactivity as we have defined it loosely corresponds to the biological role branch of the </a:t>
            </a:r>
            <a:r>
              <a:rPr lang="en-GB" baseline="0" dirty="0" err="1" smtClean="0"/>
              <a:t>ChEBI</a:t>
            </a:r>
            <a:r>
              <a:rPr lang="en-GB" baseline="0" dirty="0" smtClean="0"/>
              <a:t> role ontology.  The additional roles which do not correspond to our bioactivity definition are being ignored for the purposes of this paper. </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B1E2B9C9-2993-4072-B34D-3A51931DAD60}" type="slidenum">
              <a:rPr lang="en-GB" smtClean="0"/>
              <a:pPr/>
              <a:t>3</a:t>
            </a:fld>
            <a:endParaRPr lang="en-GB"/>
          </a:p>
        </p:txBody>
      </p:sp>
    </p:spTree>
    <p:extLst>
      <p:ext uri="{BB962C8B-B14F-4D97-AF65-F5344CB8AC3E}">
        <p14:creationId xmlns:p14="http://schemas.microsoft.com/office/powerpoint/2010/main" val="1808957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less than 3000 chemical entities are mapped to just less than 500 roles – many chemical entities are thus not</a:t>
            </a:r>
            <a:r>
              <a:rPr lang="en-GB" baseline="0" dirty="0" smtClean="0"/>
              <a:t> adequately described in terms of their biological context.</a:t>
            </a:r>
          </a:p>
          <a:p>
            <a:endParaRPr lang="en-GB" baseline="0" dirty="0" smtClean="0"/>
          </a:p>
          <a:p>
            <a:r>
              <a:rPr lang="en-GB" baseline="0" dirty="0" smtClean="0"/>
              <a:t>Also, </a:t>
            </a:r>
            <a:r>
              <a:rPr lang="en-GB" baseline="0" dirty="0" err="1" smtClean="0"/>
              <a:t>ChEBI</a:t>
            </a:r>
            <a:r>
              <a:rPr lang="en-GB" baseline="0" dirty="0" smtClean="0"/>
              <a:t> roles are not explicitly linked (through OWL intersections or OBO cross-products) to  </a:t>
            </a:r>
            <a:endParaRPr lang="en-GB" dirty="0" smtClean="0"/>
          </a:p>
          <a:p>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pPr/>
              <a:t>4</a:t>
            </a:fld>
            <a:endParaRPr lang="en-GB"/>
          </a:p>
        </p:txBody>
      </p:sp>
    </p:spTree>
    <p:extLst>
      <p:ext uri="{BB962C8B-B14F-4D97-AF65-F5344CB8AC3E}">
        <p14:creationId xmlns:p14="http://schemas.microsoft.com/office/powerpoint/2010/main" val="3584154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Importantly, this is an example of </a:t>
            </a:r>
            <a:r>
              <a:rPr lang="en-GB" i="1" dirty="0" smtClean="0"/>
              <a:t>relationship</a:t>
            </a:r>
            <a:r>
              <a:rPr lang="en-GB" i="0" dirty="0" smtClean="0"/>
              <a:t> extraction from</a:t>
            </a:r>
            <a:r>
              <a:rPr lang="en-GB" i="0" baseline="0" dirty="0" smtClean="0"/>
              <a:t> the scientific literature.  We are looking for a special kind of association between a chemical and a biological entity. It is not an example of named entity recognition alone. </a:t>
            </a:r>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pPr/>
              <a:t>5</a:t>
            </a:fld>
            <a:endParaRPr lang="en-GB"/>
          </a:p>
        </p:txBody>
      </p:sp>
    </p:spTree>
    <p:extLst>
      <p:ext uri="{BB962C8B-B14F-4D97-AF65-F5344CB8AC3E}">
        <p14:creationId xmlns:p14="http://schemas.microsoft.com/office/powerpoint/2010/main" val="3732370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We wanted to </a:t>
            </a:r>
            <a:r>
              <a:rPr lang="en-GB" sz="1200" b="0" i="1" u="none" strike="noStrike" kern="1200" baseline="0" dirty="0" smtClean="0">
                <a:solidFill>
                  <a:schemeClr val="tx1"/>
                </a:solidFill>
                <a:latin typeface="+mn-lt"/>
                <a:ea typeface="+mn-ea"/>
                <a:cs typeface="+mn-cs"/>
              </a:rPr>
              <a:t>classify </a:t>
            </a:r>
            <a:r>
              <a:rPr lang="en-GB" sz="1200" b="0" i="0" u="none" strike="noStrike" kern="1200" baseline="0" dirty="0" smtClean="0">
                <a:solidFill>
                  <a:schemeClr val="tx1"/>
                </a:solidFill>
                <a:latin typeface="+mn-lt"/>
                <a:ea typeface="+mn-ea"/>
                <a:cs typeface="+mn-cs"/>
              </a:rPr>
              <a:t>bioactivity terms by which semantic type they belonged to.  This led to challenges in that there were many examples of nested types.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For example, to formalise a description of</a:t>
            </a:r>
          </a:p>
          <a:p>
            <a:r>
              <a:rPr lang="en-GB" sz="1200" b="0" i="0" u="none" strike="noStrike" kern="1200" baseline="0" dirty="0" smtClean="0">
                <a:solidFill>
                  <a:schemeClr val="tx1"/>
                </a:solidFill>
                <a:latin typeface="+mn-lt"/>
                <a:ea typeface="+mn-ea"/>
                <a:cs typeface="+mn-cs"/>
              </a:rPr>
              <a:t>enzymatic inhibitor activity requires reference to the enzyme which is being inhibited;</a:t>
            </a:r>
          </a:p>
          <a:p>
            <a:r>
              <a:rPr lang="en-GB" sz="1200" b="0" i="0" u="none" strike="noStrike" kern="1200" baseline="0" dirty="0" smtClean="0">
                <a:solidFill>
                  <a:schemeClr val="tx1"/>
                </a:solidFill>
                <a:latin typeface="+mn-lt"/>
                <a:ea typeface="+mn-ea"/>
                <a:cs typeface="+mn-cs"/>
              </a:rPr>
              <a:t>to formalise participation in a in a particular biological process requires</a:t>
            </a:r>
          </a:p>
          <a:p>
            <a:r>
              <a:rPr lang="en-GB" sz="1200" b="0" i="0" u="none" strike="noStrike" kern="1200" baseline="0" dirty="0" smtClean="0">
                <a:solidFill>
                  <a:schemeClr val="tx1"/>
                </a:solidFill>
                <a:latin typeface="+mn-lt"/>
                <a:ea typeface="+mn-ea"/>
                <a:cs typeface="+mn-cs"/>
              </a:rPr>
              <a:t>reference to the process; and bioactivity descriptions may require reference to</a:t>
            </a:r>
          </a:p>
          <a:p>
            <a:r>
              <a:rPr lang="en-GB" sz="1200" b="0" i="0" u="none" strike="noStrike" kern="1200" baseline="0" dirty="0" smtClean="0">
                <a:solidFill>
                  <a:schemeClr val="tx1"/>
                </a:solidFill>
                <a:latin typeface="+mn-lt"/>
                <a:ea typeface="+mn-ea"/>
                <a:cs typeface="+mn-cs"/>
              </a:rPr>
              <a:t>the exact location of the activity and the organism within which, or against</a:t>
            </a:r>
          </a:p>
          <a:p>
            <a:r>
              <a:rPr lang="en-GB" sz="1200" b="0" i="0" u="none" strike="noStrike" kern="1200" baseline="0" dirty="0" smtClean="0">
                <a:solidFill>
                  <a:schemeClr val="tx1"/>
                </a:solidFill>
                <a:latin typeface="+mn-lt"/>
                <a:ea typeface="+mn-ea"/>
                <a:cs typeface="+mn-cs"/>
              </a:rPr>
              <a:t>which, the activity took place.</a:t>
            </a:r>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pPr/>
              <a:t>7</a:t>
            </a:fld>
            <a:endParaRPr lang="en-GB"/>
          </a:p>
        </p:txBody>
      </p:sp>
    </p:spTree>
    <p:extLst>
      <p:ext uri="{BB962C8B-B14F-4D97-AF65-F5344CB8AC3E}">
        <p14:creationId xmlns:p14="http://schemas.microsoft.com/office/powerpoint/2010/main" val="821407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We first </a:t>
            </a:r>
            <a:r>
              <a:rPr lang="en-GB" sz="1200" b="0" i="0" u="none" strike="noStrike" kern="1200" baseline="0" dirty="0" err="1" smtClean="0">
                <a:solidFill>
                  <a:schemeClr val="tx1"/>
                </a:solidFill>
                <a:latin typeface="+mn-lt"/>
                <a:ea typeface="+mn-ea"/>
                <a:cs typeface="+mn-cs"/>
              </a:rPr>
              <a:t>dened</a:t>
            </a:r>
            <a:r>
              <a:rPr lang="en-GB" sz="1200" b="0" i="0" u="none" strike="noStrike" kern="1200" baseline="0" dirty="0" smtClean="0">
                <a:solidFill>
                  <a:schemeClr val="tx1"/>
                </a:solidFill>
                <a:latin typeface="+mn-lt"/>
                <a:ea typeface="+mn-ea"/>
                <a:cs typeface="+mn-cs"/>
              </a:rPr>
              <a:t> a language model for bioactivity terminology based on the examination</a:t>
            </a:r>
          </a:p>
          <a:p>
            <a:r>
              <a:rPr lang="en-GB" sz="1200" b="0" i="0" u="none" strike="noStrike" kern="1200" baseline="0" dirty="0" smtClean="0">
                <a:solidFill>
                  <a:schemeClr val="tx1"/>
                </a:solidFill>
                <a:latin typeface="+mn-lt"/>
                <a:ea typeface="+mn-ea"/>
                <a:cs typeface="+mn-cs"/>
              </a:rPr>
              <a:t>of relevant portions of the </a:t>
            </a:r>
            <a:r>
              <a:rPr lang="en-GB" sz="1200" b="0" i="0" u="none" strike="noStrike" kern="1200" baseline="0" dirty="0" err="1" smtClean="0">
                <a:solidFill>
                  <a:schemeClr val="tx1"/>
                </a:solidFill>
                <a:latin typeface="+mn-lt"/>
                <a:ea typeface="+mn-ea"/>
                <a:cs typeface="+mn-cs"/>
              </a:rPr>
              <a:t>Metathesaurus</a:t>
            </a:r>
            <a:r>
              <a:rPr lang="en-GB" sz="1200" b="0" i="0" u="none" strike="noStrike" kern="1200" baseline="0" dirty="0" smtClean="0">
                <a:solidFill>
                  <a:schemeClr val="tx1"/>
                </a:solidFill>
                <a:latin typeface="+mn-lt"/>
                <a:ea typeface="+mn-ea"/>
                <a:cs typeface="+mn-cs"/>
              </a:rPr>
              <a:t> of the </a:t>
            </a:r>
            <a:r>
              <a:rPr lang="en-GB" sz="1200" b="0" i="0" u="none" strike="noStrike" kern="1200" baseline="0" dirty="0" err="1" smtClean="0">
                <a:solidFill>
                  <a:schemeClr val="tx1"/>
                </a:solidFill>
                <a:latin typeface="+mn-lt"/>
                <a:ea typeface="+mn-ea"/>
                <a:cs typeface="+mn-cs"/>
              </a:rPr>
              <a:t>Unied</a:t>
            </a:r>
            <a:r>
              <a:rPr lang="en-GB" sz="1200" b="0" i="0" u="none" strike="noStrike" kern="1200" baseline="0" dirty="0" smtClean="0">
                <a:solidFill>
                  <a:schemeClr val="tx1"/>
                </a:solidFill>
                <a:latin typeface="+mn-lt"/>
                <a:ea typeface="+mn-ea"/>
                <a:cs typeface="+mn-cs"/>
              </a:rPr>
              <a:t> Medical Language</a:t>
            </a:r>
          </a:p>
          <a:p>
            <a:r>
              <a:rPr lang="en-GB" sz="1200" b="0" i="0" u="none" strike="noStrike" kern="1200" baseline="0" dirty="0" smtClean="0">
                <a:solidFill>
                  <a:schemeClr val="tx1"/>
                </a:solidFill>
                <a:latin typeface="+mn-lt"/>
                <a:ea typeface="+mn-ea"/>
                <a:cs typeface="+mn-cs"/>
              </a:rPr>
              <a:t>System (UMLS) [1] and the </a:t>
            </a:r>
            <a:r>
              <a:rPr lang="en-GB" sz="1200" b="0" i="0" u="none" strike="noStrike" kern="1200" baseline="0" dirty="0" err="1" smtClean="0">
                <a:solidFill>
                  <a:schemeClr val="tx1"/>
                </a:solidFill>
                <a:latin typeface="+mn-lt"/>
                <a:ea typeface="+mn-ea"/>
                <a:cs typeface="+mn-cs"/>
              </a:rPr>
              <a:t>ChEBI</a:t>
            </a:r>
            <a:r>
              <a:rPr lang="en-GB" sz="1200" b="0" i="0" u="none" strike="noStrike" kern="1200" baseline="0" dirty="0" smtClean="0">
                <a:solidFill>
                  <a:schemeClr val="tx1"/>
                </a:solidFill>
                <a:latin typeface="+mn-lt"/>
                <a:ea typeface="+mn-ea"/>
                <a:cs typeface="+mn-cs"/>
              </a:rPr>
              <a:t> biological roles. given a set of language features: \inhibitor" and \activator", \modulator",</a:t>
            </a:r>
          </a:p>
          <a:p>
            <a:r>
              <a:rPr lang="en-GB" sz="1200" b="0" i="0" u="none" strike="noStrike" kern="1200" baseline="0" dirty="0" smtClean="0">
                <a:solidFill>
                  <a:schemeClr val="tx1"/>
                </a:solidFill>
                <a:latin typeface="+mn-lt"/>
                <a:ea typeface="+mn-ea"/>
                <a:cs typeface="+mn-cs"/>
              </a:rPr>
              <a:t>\agonist" and \antagonist", \toxin", \regulator", \suppressor", \adaptor",</a:t>
            </a:r>
          </a:p>
          <a:p>
            <a:r>
              <a:rPr lang="en-GB" sz="1200" b="0" i="0" u="none" strike="noStrike" kern="1200" baseline="0" dirty="0" smtClean="0">
                <a:solidFill>
                  <a:schemeClr val="tx1"/>
                </a:solidFill>
                <a:latin typeface="+mn-lt"/>
                <a:ea typeface="+mn-ea"/>
                <a:cs typeface="+mn-cs"/>
              </a:rPr>
              <a:t>\stimulator", \factor", \messenger" and \blocker"; these will be called trigger</a:t>
            </a:r>
          </a:p>
          <a:p>
            <a:r>
              <a:rPr lang="en-GB" sz="1200" b="0" i="0" u="none" strike="noStrike" kern="1200" baseline="0" dirty="0" smtClean="0">
                <a:solidFill>
                  <a:schemeClr val="tx1"/>
                </a:solidFill>
                <a:latin typeface="+mn-lt"/>
                <a:ea typeface="+mn-ea"/>
                <a:cs typeface="+mn-cs"/>
              </a:rPr>
              <a:t>words.</a:t>
            </a:r>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pPr/>
              <a:t>8</a:t>
            </a:fld>
            <a:endParaRPr lang="en-GB"/>
          </a:p>
        </p:txBody>
      </p:sp>
    </p:spTree>
    <p:extLst>
      <p:ext uri="{BB962C8B-B14F-4D97-AF65-F5344CB8AC3E}">
        <p14:creationId xmlns:p14="http://schemas.microsoft.com/office/powerpoint/2010/main" val="3211382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Ideally, the phrase composing (&lt;</a:t>
            </a:r>
            <a:r>
              <a:rPr lang="en-GB" sz="1200" b="0" i="0" u="none" strike="noStrike" kern="1200" baseline="0" dirty="0" err="1" smtClean="0">
                <a:solidFill>
                  <a:schemeClr val="tx1"/>
                </a:solidFill>
                <a:latin typeface="+mn-lt"/>
                <a:ea typeface="+mn-ea"/>
                <a:cs typeface="+mn-cs"/>
              </a:rPr>
              <a:t>modier</a:t>
            </a:r>
            <a:r>
              <a:rPr lang="en-GB" sz="1200" b="0" i="0" u="none" strike="noStrike" kern="1200" baseline="0" dirty="0" smtClean="0">
                <a:solidFill>
                  <a:schemeClr val="tx1"/>
                </a:solidFill>
                <a:latin typeface="+mn-lt"/>
                <a:ea typeface="+mn-ea"/>
                <a:cs typeface="+mn-cs"/>
              </a:rPr>
              <a:t>&gt;) is constituted by one or more</a:t>
            </a:r>
          </a:p>
          <a:p>
            <a:r>
              <a:rPr lang="en-GB" sz="1200" b="0" i="0" u="none" strike="noStrike" kern="1200" baseline="0" dirty="0" smtClean="0">
                <a:solidFill>
                  <a:schemeClr val="tx1"/>
                </a:solidFill>
                <a:latin typeface="+mn-lt"/>
                <a:ea typeface="+mn-ea"/>
                <a:cs typeface="+mn-cs"/>
              </a:rPr>
              <a:t>tokens which denote the target of the bioactivity, whereas the head word species</a:t>
            </a:r>
          </a:p>
          <a:p>
            <a:r>
              <a:rPr lang="en-GB" sz="1200" b="0" i="0" u="none" strike="noStrike" kern="1200" baseline="0" dirty="0" smtClean="0">
                <a:solidFill>
                  <a:schemeClr val="tx1"/>
                </a:solidFill>
                <a:latin typeface="+mn-lt"/>
                <a:ea typeface="+mn-ea"/>
                <a:cs typeface="+mn-cs"/>
              </a:rPr>
              <a:t>the nature of the interaction between the small molecule and the target. For</a:t>
            </a:r>
          </a:p>
          <a:p>
            <a:r>
              <a:rPr lang="en-GB" sz="1200" b="0" i="0" u="none" strike="noStrike" kern="1200" baseline="0" dirty="0" smtClean="0">
                <a:solidFill>
                  <a:schemeClr val="tx1"/>
                </a:solidFill>
                <a:latin typeface="+mn-lt"/>
                <a:ea typeface="+mn-ea"/>
                <a:cs typeface="+mn-cs"/>
              </a:rPr>
              <a:t>example, `beta-adrenergic receptor inhibitor' has as </a:t>
            </a:r>
            <a:r>
              <a:rPr lang="en-GB" sz="1200" b="0" i="0" u="none" strike="noStrike" kern="1200" baseline="0" dirty="0" err="1" smtClean="0">
                <a:solidFill>
                  <a:schemeClr val="tx1"/>
                </a:solidFill>
                <a:latin typeface="+mn-lt"/>
                <a:ea typeface="+mn-ea"/>
                <a:cs typeface="+mn-cs"/>
              </a:rPr>
              <a:t>modier</a:t>
            </a:r>
            <a:r>
              <a:rPr lang="en-GB" sz="1200" b="0" i="0" u="none" strike="noStrike" kern="1200" baseline="0" dirty="0" smtClean="0">
                <a:solidFill>
                  <a:schemeClr val="tx1"/>
                </a:solidFill>
                <a:latin typeface="+mn-lt"/>
                <a:ea typeface="+mn-ea"/>
                <a:cs typeface="+mn-cs"/>
              </a:rPr>
              <a:t> `beta-adrenergic</a:t>
            </a:r>
          </a:p>
          <a:p>
            <a:r>
              <a:rPr lang="en-GB" sz="1200" b="0" i="0" u="none" strike="noStrike" kern="1200" baseline="0" dirty="0" smtClean="0">
                <a:solidFill>
                  <a:schemeClr val="tx1"/>
                </a:solidFill>
                <a:latin typeface="+mn-lt"/>
                <a:ea typeface="+mn-ea"/>
                <a:cs typeface="+mn-cs"/>
              </a:rPr>
              <a:t>receptor' (the target) and as head word `inhibitor' (the nature of the interaction</a:t>
            </a:r>
          </a:p>
          <a:p>
            <a:r>
              <a:rPr lang="en-GB" sz="1200" b="0" i="0" u="none" strike="noStrike" kern="1200" baseline="0" dirty="0" smtClean="0">
                <a:solidFill>
                  <a:schemeClr val="tx1"/>
                </a:solidFill>
                <a:latin typeface="+mn-lt"/>
                <a:ea typeface="+mn-ea"/>
                <a:cs typeface="+mn-cs"/>
              </a:rPr>
              <a:t>is inhibition).</a:t>
            </a: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pPr/>
              <a:t>9</a:t>
            </a:fld>
            <a:endParaRPr lang="en-GB"/>
          </a:p>
        </p:txBody>
      </p:sp>
    </p:spTree>
    <p:extLst>
      <p:ext uri="{BB962C8B-B14F-4D97-AF65-F5344CB8AC3E}">
        <p14:creationId xmlns:p14="http://schemas.microsoft.com/office/powerpoint/2010/main" val="3689512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pPr/>
              <a:t>10</a:t>
            </a:fld>
            <a:endParaRPr lang="en-GB"/>
          </a:p>
        </p:txBody>
      </p:sp>
    </p:spTree>
    <p:extLst>
      <p:ext uri="{BB962C8B-B14F-4D97-AF65-F5344CB8AC3E}">
        <p14:creationId xmlns:p14="http://schemas.microsoft.com/office/powerpoint/2010/main" val="231107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88118F-DDDB-45D7-A64F-5BA15F5DF837}" type="datetime2">
              <a:rPr lang="en-US" smtClean="0"/>
              <a:pPr/>
              <a:t>Tuesday, July 26, 2011</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52C4C1-F2F7-48BD-952B-1969488568BA}" type="datetime2">
              <a:rPr lang="en-US" smtClean="0"/>
              <a:pPr/>
              <a:t>Tuesday, July 26, 2011</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96251A-5767-4748-94D2-91B8AA0BFBC3}" type="datetime2">
              <a:rPr lang="en-US" smtClean="0"/>
              <a:pPr/>
              <a:t>Tuesday, July 26, 2011</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lvl1pPr>
              <a:defRPr>
                <a:solidFill>
                  <a:schemeClr val="accent2"/>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066800"/>
            <a:ext cx="8229600" cy="53340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Oval 6"/>
          <p:cNvSpPr/>
          <p:nvPr userDrawn="1"/>
        </p:nvSpPr>
        <p:spPr>
          <a:xfrm>
            <a:off x="228600" y="152400"/>
            <a:ext cx="304800" cy="228600"/>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3500000" scaled="1"/>
            <a:tileRect/>
          </a:gra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 name="Oval 7"/>
          <p:cNvSpPr/>
          <p:nvPr userDrawn="1"/>
        </p:nvSpPr>
        <p:spPr>
          <a:xfrm>
            <a:off x="381000" y="304800"/>
            <a:ext cx="304800" cy="228600"/>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 name="Oval 8"/>
          <p:cNvSpPr/>
          <p:nvPr userDrawn="1"/>
        </p:nvSpPr>
        <p:spPr>
          <a:xfrm>
            <a:off x="304800" y="457200"/>
            <a:ext cx="304800" cy="228600"/>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Oval 9"/>
          <p:cNvSpPr/>
          <p:nvPr userDrawn="1"/>
        </p:nvSpPr>
        <p:spPr>
          <a:xfrm>
            <a:off x="152400" y="304800"/>
            <a:ext cx="304800" cy="228600"/>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0800000" scaled="1"/>
            <a:tileRect/>
          </a:gra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1" name="Picture 10" descr="caffeine.png"/>
          <p:cNvPicPr>
            <a:picLocks noChangeAspect="1"/>
          </p:cNvPicPr>
          <p:nvPr userDrawn="1"/>
        </p:nvPicPr>
        <p:blipFill>
          <a:blip r:embed="rId2" cstate="print"/>
          <a:stretch>
            <a:fillRect/>
          </a:stretch>
        </p:blipFill>
        <p:spPr>
          <a:xfrm>
            <a:off x="228600" y="381000"/>
            <a:ext cx="675196" cy="590550"/>
          </a:xfrm>
          <a:prstGeom prst="rect">
            <a:avLst/>
          </a:prstGeom>
        </p:spPr>
      </p:pic>
      <p:cxnSp>
        <p:nvCxnSpPr>
          <p:cNvPr id="12" name="Straight Connector 11"/>
          <p:cNvCxnSpPr/>
          <p:nvPr userDrawn="1"/>
        </p:nvCxnSpPr>
        <p:spPr>
          <a:xfrm>
            <a:off x="304800" y="6461125"/>
            <a:ext cx="8534400" cy="0"/>
          </a:xfrm>
          <a:prstGeom prst="line">
            <a:avLst/>
          </a:prstGeom>
          <a:ln w="12700"/>
          <a:effectLst>
            <a:outerShdw blurRad="152400" dist="317500" dir="5400000" sx="90000" sy="90000" rotWithShape="0">
              <a:prstClr val="black">
                <a:alpha val="15000"/>
              </a:prstClr>
            </a:outerShdw>
          </a:effectLst>
        </p:spPr>
        <p:style>
          <a:lnRef idx="1">
            <a:schemeClr val="accent2"/>
          </a:lnRef>
          <a:fillRef idx="0">
            <a:schemeClr val="accent2"/>
          </a:fillRef>
          <a:effectRef idx="0">
            <a:schemeClr val="accent2"/>
          </a:effectRef>
          <a:fontRef idx="minor">
            <a:schemeClr val="tx1"/>
          </a:fontRef>
        </p:style>
      </p:cxnSp>
      <p:sp>
        <p:nvSpPr>
          <p:cNvPr id="4" name="Date Placeholder 3"/>
          <p:cNvSpPr>
            <a:spLocks noGrp="1"/>
          </p:cNvSpPr>
          <p:nvPr>
            <p:ph type="dt" sz="half" idx="10"/>
          </p:nvPr>
        </p:nvSpPr>
        <p:spPr>
          <a:xfrm>
            <a:off x="457200" y="6537325"/>
            <a:ext cx="2133600" cy="244475"/>
          </a:xfrm>
        </p:spPr>
        <p:txBody>
          <a:bodyPr/>
          <a:lstStyle>
            <a:lvl1pPr>
              <a:defRPr>
                <a:solidFill>
                  <a:schemeClr val="accent2"/>
                </a:solidFill>
              </a:defRPr>
            </a:lvl1pPr>
          </a:lstStyle>
          <a:p>
            <a:fld id="{2363C296-7381-4DD1-A047-AA9E31BA2749}" type="datetime2">
              <a:rPr lang="en-US" smtClean="0"/>
              <a:pPr/>
              <a:t>Tuesday, July 26, 2011</a:t>
            </a:fld>
            <a:endParaRPr lang="en-US" dirty="0"/>
          </a:p>
        </p:txBody>
      </p:sp>
      <p:sp>
        <p:nvSpPr>
          <p:cNvPr id="6" name="Slide Number Placeholder 5"/>
          <p:cNvSpPr>
            <a:spLocks noGrp="1"/>
          </p:cNvSpPr>
          <p:nvPr>
            <p:ph type="sldNum" sz="quarter" idx="12"/>
          </p:nvPr>
        </p:nvSpPr>
        <p:spPr>
          <a:xfrm>
            <a:off x="6553200" y="6537325"/>
            <a:ext cx="2133600" cy="244475"/>
          </a:xfrm>
        </p:spPr>
        <p:txBody>
          <a:bodyPr/>
          <a:lstStyle>
            <a:lvl1pPr>
              <a:defRPr>
                <a:solidFill>
                  <a:schemeClr val="accent2"/>
                </a:solidFill>
              </a:defRPr>
            </a:lvl1pPr>
          </a:lstStyle>
          <a:p>
            <a:fld id="{B6F15528-21DE-4FAA-801E-634DDDAF4B2B}" type="slidenum">
              <a:rPr lang="en-US" smtClean="0"/>
              <a:pPr/>
              <a:t>‹#›</a:t>
            </a:fld>
            <a:endParaRPr lang="en-US" dirty="0"/>
          </a:p>
        </p:txBody>
      </p:sp>
      <p:sp>
        <p:nvSpPr>
          <p:cNvPr id="13" name="Footer Placeholder 5"/>
          <p:cNvSpPr>
            <a:spLocks noGrp="1"/>
          </p:cNvSpPr>
          <p:nvPr>
            <p:ph type="ftr" sz="quarter" idx="3"/>
          </p:nvPr>
        </p:nvSpPr>
        <p:spPr>
          <a:xfrm>
            <a:off x="2286000" y="6537325"/>
            <a:ext cx="5088082" cy="320675"/>
          </a:xfrm>
          <a:prstGeom prst="rect">
            <a:avLst/>
          </a:prstGeom>
        </p:spPr>
        <p:txBody>
          <a:bodyPr/>
          <a:lstStyle>
            <a:lvl1pPr>
              <a:defRPr sz="1400">
                <a:solidFill>
                  <a:schemeClr val="accent2">
                    <a:lumMod val="75000"/>
                  </a:schemeClr>
                </a:solidFill>
              </a:defRPr>
            </a:lvl1pPr>
          </a:lstStyle>
          <a:p>
            <a:r>
              <a:rPr lang="en-US" dirty="0" smtClean="0"/>
              <a:t>Multiple Ontologies for Small Molecule Bioactivity – </a:t>
            </a:r>
            <a:r>
              <a:rPr lang="en-US" dirty="0" err="1" smtClean="0"/>
              <a:t>WoMBO</a:t>
            </a:r>
            <a:r>
              <a:rPr lang="en-US" dirty="0" smtClean="0"/>
              <a:t> 2011</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0D7FF-1552-44E1-8715-8E9FD5ADB9A3}" type="datetime2">
              <a:rPr lang="en-US" smtClean="0"/>
              <a:pPr/>
              <a:t>Tuesday, July 26, 2011</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62BFA7-9F0E-40E4-BB63-61A8EB25A881}" type="datetime2">
              <a:rPr lang="en-US" smtClean="0"/>
              <a:pPr/>
              <a:t>Tuesday, July 26, 2011</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Footer Placeholder 5"/>
          <p:cNvSpPr>
            <a:spLocks noGrp="1"/>
          </p:cNvSpPr>
          <p:nvPr>
            <p:ph type="ftr" sz="quarter" idx="3"/>
          </p:nvPr>
        </p:nvSpPr>
        <p:spPr>
          <a:xfrm>
            <a:off x="2362200" y="6384925"/>
            <a:ext cx="5088082" cy="320675"/>
          </a:xfrm>
          <a:prstGeom prst="rect">
            <a:avLst/>
          </a:prstGeom>
        </p:spPr>
        <p:txBody>
          <a:bodyPr/>
          <a:lstStyle>
            <a:lvl1pPr>
              <a:defRPr sz="1400">
                <a:solidFill>
                  <a:schemeClr val="accent2">
                    <a:lumMod val="75000"/>
                  </a:schemeClr>
                </a:solidFill>
              </a:defRPr>
            </a:lvl1pPr>
          </a:lstStyle>
          <a:p>
            <a:r>
              <a:rPr lang="en-US" dirty="0" smtClean="0"/>
              <a:t>Multiple Ontologies for Small Molecule Bioactivity – </a:t>
            </a:r>
            <a:r>
              <a:rPr lang="en-US" dirty="0" err="1" smtClean="0"/>
              <a:t>WoMBO</a:t>
            </a:r>
            <a:r>
              <a:rPr lang="en-US" dirty="0" smtClean="0"/>
              <a:t> 2011</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CB851F-35C2-4E17-A82B-BD0B55247439}" type="datetime2">
              <a:rPr lang="en-US" smtClean="0"/>
              <a:pPr/>
              <a:t>Tuesday, July 26, 2011</a:t>
            </a:fld>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6D5ED8-CB06-4899-A14A-28A440F050DB}" type="datetime2">
              <a:rPr lang="en-US" smtClean="0"/>
              <a:pPr/>
              <a:t>Tuesday, July 26, 2011</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5"/>
          <p:cNvSpPr>
            <a:spLocks noGrp="1"/>
          </p:cNvSpPr>
          <p:nvPr>
            <p:ph type="ftr" sz="quarter" idx="3"/>
          </p:nvPr>
        </p:nvSpPr>
        <p:spPr>
          <a:xfrm>
            <a:off x="2286000" y="6384925"/>
            <a:ext cx="5088082" cy="320675"/>
          </a:xfrm>
          <a:prstGeom prst="rect">
            <a:avLst/>
          </a:prstGeom>
        </p:spPr>
        <p:txBody>
          <a:bodyPr/>
          <a:lstStyle>
            <a:lvl1pPr>
              <a:defRPr sz="1400">
                <a:solidFill>
                  <a:schemeClr val="accent2">
                    <a:lumMod val="75000"/>
                  </a:schemeClr>
                </a:solidFill>
              </a:defRPr>
            </a:lvl1pPr>
          </a:lstStyle>
          <a:p>
            <a:r>
              <a:rPr lang="en-US" dirty="0" smtClean="0"/>
              <a:t>Multiple Ontologies for Small Molecule Bioactivity – </a:t>
            </a:r>
            <a:r>
              <a:rPr lang="en-US" dirty="0" err="1" smtClean="0"/>
              <a:t>WoMBO</a:t>
            </a:r>
            <a:r>
              <a:rPr lang="en-US" dirty="0" smtClean="0"/>
              <a:t> 2011</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459EF-A43A-428C-AAD3-B85871B7DEE2}" type="datetime2">
              <a:rPr lang="en-US" smtClean="0"/>
              <a:pPr/>
              <a:t>Tuesday, July 26, 2011</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5640D9-21BF-4D9F-BA37-15D9BCDE96AA}" type="datetime2">
              <a:rPr lang="en-US" smtClean="0"/>
              <a:pPr/>
              <a:t>Tuesday, July 26, 2011</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59085-3187-42DB-9B0A-8414EA50E323}" type="datetime2">
              <a:rPr lang="en-US" smtClean="0"/>
              <a:pPr/>
              <a:t>Tuesday, July 26, 2011</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54C6F-25CE-49D0-910B-C5DC199CE3EE}" type="datetime2">
              <a:rPr lang="en-US" smtClean="0"/>
              <a:pPr/>
              <a:t>Tuesday, July 26, 2011</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Footer Placeholder 5"/>
          <p:cNvSpPr>
            <a:spLocks noGrp="1"/>
          </p:cNvSpPr>
          <p:nvPr userDrawn="1">
            <p:ph type="ftr" sz="quarter" idx="3"/>
          </p:nvPr>
        </p:nvSpPr>
        <p:spPr>
          <a:xfrm>
            <a:off x="2514600" y="6384925"/>
            <a:ext cx="5088082" cy="320675"/>
          </a:xfrm>
          <a:prstGeom prst="rect">
            <a:avLst/>
          </a:prstGeom>
        </p:spPr>
        <p:txBody>
          <a:bodyPr/>
          <a:lstStyle>
            <a:lvl1pPr>
              <a:defRPr sz="1400">
                <a:solidFill>
                  <a:schemeClr val="accent2">
                    <a:lumMod val="75000"/>
                  </a:schemeClr>
                </a:solidFill>
              </a:defRPr>
            </a:lvl1pPr>
          </a:lstStyle>
          <a:p>
            <a:r>
              <a:rPr lang="en-US" dirty="0" smtClean="0"/>
              <a:t>Multiple Ontologies for Small Molecule Bioactivity – </a:t>
            </a:r>
            <a:r>
              <a:rPr lang="en-US" dirty="0" err="1" smtClean="0"/>
              <a:t>WoMBO</a:t>
            </a:r>
            <a:r>
              <a:rPr lang="en-US" dirty="0" smtClean="0"/>
              <a:t> 2011</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0775"/>
            <a:ext cx="7772400" cy="1470025"/>
          </a:xfrm>
        </p:spPr>
        <p:txBody>
          <a:bodyPr>
            <a:noAutofit/>
          </a:bodyPr>
          <a:lstStyle/>
          <a:p>
            <a:r>
              <a:rPr lang="en-GB" dirty="0" smtClean="0">
                <a:solidFill>
                  <a:schemeClr val="accent2">
                    <a:lumMod val="75000"/>
                  </a:schemeClr>
                </a:solidFill>
              </a:rPr>
              <a:t>Use of Multiple Ontologies</a:t>
            </a:r>
            <a:br>
              <a:rPr lang="en-GB" dirty="0" smtClean="0">
                <a:solidFill>
                  <a:schemeClr val="accent2">
                    <a:lumMod val="75000"/>
                  </a:schemeClr>
                </a:solidFill>
              </a:rPr>
            </a:br>
            <a:r>
              <a:rPr lang="en-GB" dirty="0" smtClean="0">
                <a:solidFill>
                  <a:schemeClr val="accent2">
                    <a:lumMod val="75000"/>
                  </a:schemeClr>
                </a:solidFill>
              </a:rPr>
              <a:t>to Characterise the Bioactivity</a:t>
            </a:r>
            <a:br>
              <a:rPr lang="en-GB" dirty="0" smtClean="0">
                <a:solidFill>
                  <a:schemeClr val="accent2">
                    <a:lumMod val="75000"/>
                  </a:schemeClr>
                </a:solidFill>
              </a:rPr>
            </a:br>
            <a:r>
              <a:rPr lang="en-GB" dirty="0" smtClean="0">
                <a:solidFill>
                  <a:schemeClr val="accent2">
                    <a:lumMod val="75000"/>
                  </a:schemeClr>
                </a:solidFill>
              </a:rPr>
              <a:t>of Small Molecules</a:t>
            </a:r>
            <a:endParaRPr lang="en-GB" dirty="0"/>
          </a:p>
        </p:txBody>
      </p:sp>
      <p:sp>
        <p:nvSpPr>
          <p:cNvPr id="3" name="Subtitle 2"/>
          <p:cNvSpPr>
            <a:spLocks noGrp="1"/>
          </p:cNvSpPr>
          <p:nvPr>
            <p:ph type="subTitle" idx="1"/>
          </p:nvPr>
        </p:nvSpPr>
        <p:spPr>
          <a:xfrm>
            <a:off x="1371600" y="2974974"/>
            <a:ext cx="6400800" cy="2587625"/>
          </a:xfrm>
        </p:spPr>
        <p:txBody>
          <a:bodyPr>
            <a:normAutofit fontScale="85000" lnSpcReduction="20000"/>
          </a:bodyPr>
          <a:lstStyle/>
          <a:p>
            <a:r>
              <a:rPr lang="en-GB" dirty="0" smtClean="0">
                <a:solidFill>
                  <a:schemeClr val="tx1">
                    <a:lumMod val="75000"/>
                    <a:lumOff val="25000"/>
                  </a:schemeClr>
                </a:solidFill>
              </a:rPr>
              <a:t>Ying Yan</a:t>
            </a:r>
            <a:r>
              <a:rPr lang="en-GB" baseline="30000" dirty="0" smtClean="0">
                <a:solidFill>
                  <a:schemeClr val="tx1">
                    <a:lumMod val="75000"/>
                    <a:lumOff val="25000"/>
                  </a:schemeClr>
                </a:solidFill>
              </a:rPr>
              <a:t>1</a:t>
            </a:r>
            <a:endParaRPr lang="en-GB" b="1" dirty="0" smtClean="0">
              <a:solidFill>
                <a:schemeClr val="tx1">
                  <a:lumMod val="75000"/>
                  <a:lumOff val="25000"/>
                </a:schemeClr>
              </a:solidFill>
            </a:endParaRPr>
          </a:p>
          <a:p>
            <a:r>
              <a:rPr lang="en-GB" b="1" dirty="0" smtClean="0">
                <a:solidFill>
                  <a:schemeClr val="tx1">
                    <a:lumMod val="75000"/>
                    <a:lumOff val="25000"/>
                  </a:schemeClr>
                </a:solidFill>
              </a:rPr>
              <a:t>Janna Hastings</a:t>
            </a:r>
            <a:r>
              <a:rPr lang="en-GB" b="1" baseline="30000" dirty="0" smtClean="0">
                <a:solidFill>
                  <a:schemeClr val="tx1">
                    <a:lumMod val="75000"/>
                    <a:lumOff val="25000"/>
                  </a:schemeClr>
                </a:solidFill>
              </a:rPr>
              <a:t>2,3</a:t>
            </a:r>
          </a:p>
          <a:p>
            <a:r>
              <a:rPr lang="en-GB" dirty="0" err="1" smtClean="0">
                <a:solidFill>
                  <a:schemeClr val="tx1">
                    <a:lumMod val="75000"/>
                    <a:lumOff val="25000"/>
                  </a:schemeClr>
                </a:solidFill>
              </a:rPr>
              <a:t>Jee-Hyub</a:t>
            </a:r>
            <a:r>
              <a:rPr lang="en-GB" dirty="0" smtClean="0">
                <a:solidFill>
                  <a:schemeClr val="tx1">
                    <a:lumMod val="75000"/>
                    <a:lumOff val="25000"/>
                  </a:schemeClr>
                </a:solidFill>
              </a:rPr>
              <a:t> Kim</a:t>
            </a:r>
            <a:r>
              <a:rPr lang="en-GB" baseline="30000" dirty="0" smtClean="0">
                <a:solidFill>
                  <a:schemeClr val="tx1">
                    <a:lumMod val="75000"/>
                    <a:lumOff val="25000"/>
                  </a:schemeClr>
                </a:solidFill>
              </a:rPr>
              <a:t>1</a:t>
            </a:r>
          </a:p>
          <a:p>
            <a:r>
              <a:rPr lang="en-GB" dirty="0" smtClean="0">
                <a:solidFill>
                  <a:schemeClr val="tx1">
                    <a:lumMod val="75000"/>
                    <a:lumOff val="25000"/>
                  </a:schemeClr>
                </a:solidFill>
              </a:rPr>
              <a:t>Stefan Schulz</a:t>
            </a:r>
            <a:r>
              <a:rPr lang="en-GB" baseline="30000" dirty="0" smtClean="0">
                <a:solidFill>
                  <a:schemeClr val="tx1">
                    <a:lumMod val="75000"/>
                    <a:lumOff val="25000"/>
                  </a:schemeClr>
                </a:solidFill>
              </a:rPr>
              <a:t>4</a:t>
            </a:r>
          </a:p>
          <a:p>
            <a:r>
              <a:rPr lang="en-GB" dirty="0" err="1" smtClean="0">
                <a:solidFill>
                  <a:schemeClr val="tx1">
                    <a:lumMod val="75000"/>
                    <a:lumOff val="25000"/>
                  </a:schemeClr>
                </a:solidFill>
              </a:rPr>
              <a:t>Christoph</a:t>
            </a:r>
            <a:r>
              <a:rPr lang="en-GB" dirty="0" smtClean="0">
                <a:solidFill>
                  <a:schemeClr val="tx1">
                    <a:lumMod val="75000"/>
                    <a:lumOff val="25000"/>
                  </a:schemeClr>
                </a:solidFill>
              </a:rPr>
              <a:t> Steinbeck</a:t>
            </a:r>
            <a:r>
              <a:rPr lang="en-GB" baseline="30000" dirty="0" smtClean="0">
                <a:solidFill>
                  <a:schemeClr val="tx1">
                    <a:lumMod val="75000"/>
                    <a:lumOff val="25000"/>
                  </a:schemeClr>
                </a:solidFill>
              </a:rPr>
              <a:t>2</a:t>
            </a:r>
            <a:endParaRPr lang="en-GB" dirty="0" smtClean="0">
              <a:solidFill>
                <a:schemeClr val="tx1">
                  <a:lumMod val="75000"/>
                  <a:lumOff val="25000"/>
                </a:schemeClr>
              </a:solidFill>
            </a:endParaRPr>
          </a:p>
          <a:p>
            <a:r>
              <a:rPr lang="en-GB" dirty="0" smtClean="0">
                <a:solidFill>
                  <a:schemeClr val="tx1">
                    <a:lumMod val="75000"/>
                    <a:lumOff val="25000"/>
                  </a:schemeClr>
                </a:solidFill>
              </a:rPr>
              <a:t>Dietrich Rebholz-Schuhmann</a:t>
            </a:r>
            <a:r>
              <a:rPr lang="en-GB" baseline="30000" dirty="0" smtClean="0">
                <a:solidFill>
                  <a:schemeClr val="tx1">
                    <a:lumMod val="75000"/>
                    <a:lumOff val="25000"/>
                  </a:schemeClr>
                </a:solidFill>
              </a:rPr>
              <a:t>1</a:t>
            </a:r>
          </a:p>
        </p:txBody>
      </p:sp>
      <p:sp>
        <p:nvSpPr>
          <p:cNvPr id="4" name="TextBox 3"/>
          <p:cNvSpPr txBox="1"/>
          <p:nvPr/>
        </p:nvSpPr>
        <p:spPr>
          <a:xfrm>
            <a:off x="339357" y="5562600"/>
            <a:ext cx="8475461" cy="1077218"/>
          </a:xfrm>
          <a:prstGeom prst="rect">
            <a:avLst/>
          </a:prstGeom>
          <a:noFill/>
        </p:spPr>
        <p:txBody>
          <a:bodyPr wrap="none" rtlCol="0">
            <a:spAutoFit/>
          </a:bodyPr>
          <a:lstStyle/>
          <a:p>
            <a:pPr algn="ctr"/>
            <a:r>
              <a:rPr lang="en-GB" sz="1600" baseline="30000" dirty="0" smtClean="0">
                <a:solidFill>
                  <a:schemeClr val="tx1">
                    <a:lumMod val="75000"/>
                    <a:lumOff val="25000"/>
                  </a:schemeClr>
                </a:solidFill>
              </a:rPr>
              <a:t>1</a:t>
            </a:r>
            <a:r>
              <a:rPr lang="en-GB" sz="1600" dirty="0" smtClean="0">
                <a:solidFill>
                  <a:schemeClr val="tx1">
                    <a:lumMod val="75000"/>
                    <a:lumOff val="25000"/>
                  </a:schemeClr>
                </a:solidFill>
              </a:rPr>
              <a:t> Text Mining, European Bioinformatics Institute, UK</a:t>
            </a:r>
          </a:p>
          <a:p>
            <a:pPr algn="ctr"/>
            <a:r>
              <a:rPr lang="en-GB" sz="1600" baseline="30000" dirty="0" smtClean="0">
                <a:solidFill>
                  <a:schemeClr val="tx1">
                    <a:lumMod val="75000"/>
                    <a:lumOff val="25000"/>
                  </a:schemeClr>
                </a:solidFill>
              </a:rPr>
              <a:t>2</a:t>
            </a:r>
            <a:r>
              <a:rPr lang="en-GB" sz="1600" dirty="0" smtClean="0">
                <a:solidFill>
                  <a:schemeClr val="tx1">
                    <a:lumMod val="75000"/>
                    <a:lumOff val="25000"/>
                  </a:schemeClr>
                </a:solidFill>
              </a:rPr>
              <a:t> </a:t>
            </a:r>
            <a:r>
              <a:rPr lang="en-GB" sz="1600" dirty="0" err="1">
                <a:solidFill>
                  <a:schemeClr val="tx1">
                    <a:lumMod val="75000"/>
                    <a:lumOff val="25000"/>
                  </a:schemeClr>
                </a:solidFill>
              </a:rPr>
              <a:t>Chemoinformatics</a:t>
            </a:r>
            <a:r>
              <a:rPr lang="en-GB" sz="1600" dirty="0">
                <a:solidFill>
                  <a:schemeClr val="tx1">
                    <a:lumMod val="75000"/>
                    <a:lumOff val="25000"/>
                  </a:schemeClr>
                </a:solidFill>
              </a:rPr>
              <a:t> and Metabolism, European Bioinformatics Institute, UK</a:t>
            </a:r>
            <a:endParaRPr lang="en-GB" sz="1600" dirty="0" smtClean="0">
              <a:solidFill>
                <a:schemeClr val="tx1">
                  <a:lumMod val="75000"/>
                  <a:lumOff val="25000"/>
                </a:schemeClr>
              </a:solidFill>
            </a:endParaRPr>
          </a:p>
          <a:p>
            <a:pPr algn="ctr"/>
            <a:r>
              <a:rPr lang="en-GB" sz="1600" baseline="30000" dirty="0" smtClean="0">
                <a:solidFill>
                  <a:schemeClr val="tx1">
                    <a:lumMod val="75000"/>
                    <a:lumOff val="25000"/>
                  </a:schemeClr>
                </a:solidFill>
              </a:rPr>
              <a:t>3</a:t>
            </a:r>
            <a:r>
              <a:rPr lang="en-GB" sz="1600" dirty="0" smtClean="0">
                <a:solidFill>
                  <a:schemeClr val="tx1">
                    <a:lumMod val="75000"/>
                    <a:lumOff val="25000"/>
                  </a:schemeClr>
                </a:solidFill>
              </a:rPr>
              <a:t> Swiss Centre for Affective Sciences, University of Geneva, Switzerland</a:t>
            </a:r>
          </a:p>
          <a:p>
            <a:pPr algn="ctr"/>
            <a:r>
              <a:rPr lang="en-GB" sz="1600" baseline="30000" dirty="0" smtClean="0">
                <a:solidFill>
                  <a:schemeClr val="tx1">
                    <a:lumMod val="75000"/>
                    <a:lumOff val="25000"/>
                  </a:schemeClr>
                </a:solidFill>
              </a:rPr>
              <a:t>4</a:t>
            </a:r>
            <a:r>
              <a:rPr lang="en-GB" sz="1600" dirty="0" smtClean="0">
                <a:solidFill>
                  <a:schemeClr val="tx1">
                    <a:lumMod val="75000"/>
                    <a:lumOff val="25000"/>
                  </a:schemeClr>
                </a:solidFill>
              </a:rPr>
              <a:t> Institute for Medical Informatics, Statistics and Documentation, Medical University of Graz, Austria</a:t>
            </a:r>
          </a:p>
        </p:txBody>
      </p:sp>
      <p:sp>
        <p:nvSpPr>
          <p:cNvPr id="5" name="TextBox 4"/>
          <p:cNvSpPr txBox="1"/>
          <p:nvPr/>
        </p:nvSpPr>
        <p:spPr>
          <a:xfrm>
            <a:off x="3124200" y="228600"/>
            <a:ext cx="3499356" cy="369332"/>
          </a:xfrm>
          <a:prstGeom prst="rect">
            <a:avLst/>
          </a:prstGeom>
          <a:noFill/>
        </p:spPr>
        <p:txBody>
          <a:bodyPr wrap="none" rtlCol="0">
            <a:spAutoFit/>
          </a:bodyPr>
          <a:lstStyle/>
          <a:p>
            <a:r>
              <a:rPr lang="en-GB" dirty="0" err="1" smtClean="0">
                <a:solidFill>
                  <a:schemeClr val="tx1">
                    <a:lumMod val="75000"/>
                    <a:lumOff val="25000"/>
                  </a:schemeClr>
                </a:solidFill>
              </a:rPr>
              <a:t>WoMBO</a:t>
            </a:r>
            <a:r>
              <a:rPr lang="en-GB" dirty="0" smtClean="0">
                <a:solidFill>
                  <a:schemeClr val="tx1">
                    <a:lumMod val="75000"/>
                    <a:lumOff val="25000"/>
                  </a:schemeClr>
                </a:solidFill>
              </a:rPr>
              <a:t> @ ICBO, Buffalo, July 2011</a:t>
            </a:r>
            <a:endParaRPr lang="en-GB"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rmAutofit/>
          </a:bodyPr>
          <a:lstStyle/>
          <a:p>
            <a:r>
              <a:rPr lang="en-GB" dirty="0" smtClean="0"/>
              <a:t>Several</a:t>
            </a:r>
            <a:r>
              <a:rPr lang="en-GB" dirty="0"/>
              <a:t> </a:t>
            </a:r>
            <a:r>
              <a:rPr lang="en-GB" b="1" dirty="0" smtClean="0"/>
              <a:t>syntactical</a:t>
            </a:r>
            <a:r>
              <a:rPr lang="en-GB" dirty="0" smtClean="0"/>
              <a:t> structures</a:t>
            </a:r>
            <a:endParaRPr lang="en-GB" dirty="0"/>
          </a:p>
        </p:txBody>
      </p:sp>
      <p:sp>
        <p:nvSpPr>
          <p:cNvPr id="3" name="Content Placeholder 2"/>
          <p:cNvSpPr>
            <a:spLocks noGrp="1"/>
          </p:cNvSpPr>
          <p:nvPr>
            <p:ph idx="1"/>
          </p:nvPr>
        </p:nvSpPr>
        <p:spPr>
          <a:xfrm>
            <a:off x="457200" y="1295400"/>
            <a:ext cx="8229600" cy="4953000"/>
          </a:xfrm>
        </p:spPr>
        <p:txBody>
          <a:bodyPr>
            <a:normAutofit fontScale="85000" lnSpcReduction="20000"/>
          </a:bodyPr>
          <a:lstStyle/>
          <a:p>
            <a:pPr>
              <a:buNone/>
            </a:pPr>
            <a:r>
              <a:rPr lang="en-GB" i="1" dirty="0">
                <a:solidFill>
                  <a:schemeClr val="accent2">
                    <a:lumMod val="50000"/>
                  </a:schemeClr>
                </a:solidFill>
              </a:rPr>
              <a:t>Noun phrase</a:t>
            </a:r>
            <a:r>
              <a:rPr lang="en-GB" dirty="0">
                <a:solidFill>
                  <a:schemeClr val="accent2">
                    <a:lumMod val="50000"/>
                  </a:schemeClr>
                </a:solidFill>
              </a:rPr>
              <a:t> or </a:t>
            </a:r>
            <a:r>
              <a:rPr lang="en-GB" i="1" dirty="0">
                <a:solidFill>
                  <a:schemeClr val="accent2">
                    <a:lumMod val="50000"/>
                  </a:schemeClr>
                </a:solidFill>
              </a:rPr>
              <a:t>adjective/adverb </a:t>
            </a:r>
            <a:r>
              <a:rPr lang="en-GB" i="1" dirty="0" smtClean="0">
                <a:solidFill>
                  <a:schemeClr val="accent2">
                    <a:lumMod val="50000"/>
                  </a:schemeClr>
                </a:solidFill>
              </a:rPr>
              <a:t>composition</a:t>
            </a:r>
            <a:r>
              <a:rPr lang="en-GB" dirty="0" smtClean="0">
                <a:solidFill>
                  <a:schemeClr val="accent2">
                    <a:lumMod val="50000"/>
                  </a:schemeClr>
                </a:solidFill>
              </a:rPr>
              <a:t>: </a:t>
            </a:r>
            <a:br>
              <a:rPr lang="en-GB" dirty="0" smtClean="0">
                <a:solidFill>
                  <a:schemeClr val="accent2">
                    <a:lumMod val="50000"/>
                  </a:schemeClr>
                </a:solidFill>
              </a:rPr>
            </a:br>
            <a:r>
              <a:rPr lang="en-GB" dirty="0" smtClean="0"/>
              <a:t>Kinase </a:t>
            </a:r>
            <a:r>
              <a:rPr lang="en-GB" dirty="0" smtClean="0"/>
              <a:t>suppressor, HIV </a:t>
            </a:r>
            <a:r>
              <a:rPr lang="en-GB" dirty="0"/>
              <a:t>transcriptase </a:t>
            </a:r>
            <a:r>
              <a:rPr lang="en-GB" dirty="0" smtClean="0"/>
              <a:t>inhibitor</a:t>
            </a:r>
          </a:p>
          <a:p>
            <a:pPr>
              <a:buNone/>
            </a:pPr>
            <a:endParaRPr lang="en-GB" dirty="0" smtClean="0"/>
          </a:p>
          <a:p>
            <a:pPr>
              <a:buNone/>
            </a:pPr>
            <a:r>
              <a:rPr lang="en-GB" i="1" dirty="0">
                <a:solidFill>
                  <a:schemeClr val="accent2">
                    <a:lumMod val="50000"/>
                  </a:schemeClr>
                </a:solidFill>
              </a:rPr>
              <a:t>Prepositional </a:t>
            </a:r>
            <a:r>
              <a:rPr lang="en-GB" i="1" dirty="0" smtClean="0">
                <a:solidFill>
                  <a:schemeClr val="accent2">
                    <a:lumMod val="50000"/>
                  </a:schemeClr>
                </a:solidFill>
              </a:rPr>
              <a:t>phrase modifier</a:t>
            </a:r>
            <a:r>
              <a:rPr lang="en-GB" dirty="0" smtClean="0">
                <a:solidFill>
                  <a:schemeClr val="accent2">
                    <a:lumMod val="50000"/>
                  </a:schemeClr>
                </a:solidFill>
              </a:rPr>
              <a:t>: </a:t>
            </a:r>
            <a:r>
              <a:rPr lang="en-GB" dirty="0" smtClean="0"/>
              <a:t/>
            </a:r>
            <a:br>
              <a:rPr lang="en-GB" dirty="0" smtClean="0"/>
            </a:br>
            <a:r>
              <a:rPr lang="en-GB" dirty="0" smtClean="0"/>
              <a:t>Suppressor </a:t>
            </a:r>
            <a:r>
              <a:rPr lang="en-GB" dirty="0"/>
              <a:t>of fused protein Oct-1 </a:t>
            </a:r>
            <a:r>
              <a:rPr lang="en-GB" dirty="0" err="1"/>
              <a:t>CoActivator</a:t>
            </a:r>
            <a:r>
              <a:rPr lang="en-GB" dirty="0"/>
              <a:t> in S phase </a:t>
            </a:r>
            <a:r>
              <a:rPr lang="en-GB" dirty="0" smtClean="0"/>
              <a:t>protein</a:t>
            </a:r>
            <a:endParaRPr lang="en-GB" dirty="0"/>
          </a:p>
          <a:p>
            <a:pPr>
              <a:buNone/>
            </a:pPr>
            <a:endParaRPr lang="en-GB" dirty="0" smtClean="0"/>
          </a:p>
          <a:p>
            <a:pPr>
              <a:buNone/>
            </a:pPr>
            <a:r>
              <a:rPr lang="fr-FR" i="1" dirty="0" err="1">
                <a:solidFill>
                  <a:schemeClr val="accent2">
                    <a:lumMod val="50000"/>
                  </a:schemeClr>
                </a:solidFill>
              </a:rPr>
              <a:t>Verb</a:t>
            </a:r>
            <a:r>
              <a:rPr lang="fr-FR" i="1" dirty="0">
                <a:solidFill>
                  <a:schemeClr val="accent2">
                    <a:lumMod val="50000"/>
                  </a:schemeClr>
                </a:solidFill>
              </a:rPr>
              <a:t> phrase</a:t>
            </a:r>
            <a:r>
              <a:rPr lang="fr-FR" dirty="0">
                <a:solidFill>
                  <a:schemeClr val="accent2">
                    <a:lumMod val="50000"/>
                  </a:schemeClr>
                </a:solidFill>
              </a:rPr>
              <a:t> as </a:t>
            </a:r>
            <a:r>
              <a:rPr lang="fr-FR" i="1" dirty="0" err="1">
                <a:solidFill>
                  <a:schemeClr val="accent2">
                    <a:lumMod val="50000"/>
                  </a:schemeClr>
                </a:solidFill>
              </a:rPr>
              <a:t>noun</a:t>
            </a:r>
            <a:r>
              <a:rPr lang="fr-FR" i="1" dirty="0">
                <a:solidFill>
                  <a:schemeClr val="accent2">
                    <a:lumMod val="50000"/>
                  </a:schemeClr>
                </a:solidFill>
              </a:rPr>
              <a:t> phrase </a:t>
            </a:r>
            <a:r>
              <a:rPr lang="fr-FR" i="1" dirty="0" smtClean="0">
                <a:solidFill>
                  <a:schemeClr val="accent2">
                    <a:lumMod val="50000"/>
                  </a:schemeClr>
                </a:solidFill>
              </a:rPr>
              <a:t>modifier</a:t>
            </a:r>
            <a:r>
              <a:rPr lang="fr-FR" dirty="0" smtClean="0">
                <a:solidFill>
                  <a:schemeClr val="accent2">
                    <a:lumMod val="50000"/>
                  </a:schemeClr>
                </a:solidFill>
              </a:rPr>
              <a:t>: </a:t>
            </a:r>
            <a:r>
              <a:rPr lang="fr-FR" dirty="0" smtClean="0"/>
              <a:t/>
            </a:r>
            <a:br>
              <a:rPr lang="fr-FR" dirty="0" smtClean="0"/>
            </a:br>
            <a:r>
              <a:rPr lang="en-GB" dirty="0" smtClean="0"/>
              <a:t>Carbonic-anhydrase </a:t>
            </a:r>
            <a:r>
              <a:rPr lang="en-GB" dirty="0"/>
              <a:t>inhibitors causing adverse </a:t>
            </a:r>
            <a:r>
              <a:rPr lang="en-GB" dirty="0" smtClean="0"/>
              <a:t>effects </a:t>
            </a:r>
            <a:r>
              <a:rPr lang="en-GB" dirty="0"/>
              <a:t>in therapeutic </a:t>
            </a:r>
            <a:r>
              <a:rPr lang="en-GB" dirty="0" smtClean="0"/>
              <a:t>use</a:t>
            </a:r>
          </a:p>
          <a:p>
            <a:pPr>
              <a:buNone/>
            </a:pPr>
            <a:endParaRPr lang="en-GB" dirty="0" smtClean="0"/>
          </a:p>
          <a:p>
            <a:pPr>
              <a:buNone/>
            </a:pPr>
            <a:r>
              <a:rPr lang="en-GB" i="1" dirty="0">
                <a:solidFill>
                  <a:schemeClr val="accent2">
                    <a:lumMod val="50000"/>
                  </a:schemeClr>
                </a:solidFill>
              </a:rPr>
              <a:t>Relative clauses as </a:t>
            </a:r>
            <a:r>
              <a:rPr lang="en-GB" i="1" dirty="0" smtClean="0">
                <a:solidFill>
                  <a:schemeClr val="accent2">
                    <a:lumMod val="50000"/>
                  </a:schemeClr>
                </a:solidFill>
              </a:rPr>
              <a:t>modifier</a:t>
            </a:r>
            <a:r>
              <a:rPr lang="en-GB" dirty="0" smtClean="0">
                <a:solidFill>
                  <a:schemeClr val="accent2">
                    <a:lumMod val="50000"/>
                  </a:schemeClr>
                </a:solidFill>
              </a:rPr>
              <a:t>: </a:t>
            </a:r>
            <a:br>
              <a:rPr lang="en-GB" dirty="0" smtClean="0">
                <a:solidFill>
                  <a:schemeClr val="accent2">
                    <a:lumMod val="50000"/>
                  </a:schemeClr>
                </a:solidFill>
              </a:rPr>
            </a:br>
            <a:r>
              <a:rPr lang="en-GB" dirty="0" smtClean="0"/>
              <a:t>Factor </a:t>
            </a:r>
            <a:r>
              <a:rPr lang="en-GB" dirty="0"/>
              <a:t>that binds to inducer of short transcripts protein 1</a:t>
            </a:r>
            <a:endParaRPr lang="en-GB" dirty="0" smtClean="0"/>
          </a:p>
          <a:p>
            <a:endParaRPr lang="en-GB" dirty="0" smtClean="0"/>
          </a:p>
          <a:p>
            <a:endParaRPr lang="en-GB" dirty="0" smtClean="0"/>
          </a:p>
          <a:p>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spTree>
    <p:extLst>
      <p:ext uri="{BB962C8B-B14F-4D97-AF65-F5344CB8AC3E}">
        <p14:creationId xmlns:p14="http://schemas.microsoft.com/office/powerpoint/2010/main" val="2022277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Text mining approach</a:t>
            </a:r>
            <a:endParaRPr lang="en-GB" dirty="0"/>
          </a:p>
        </p:txBody>
      </p:sp>
      <p:sp>
        <p:nvSpPr>
          <p:cNvPr id="3" name="Content Placeholder 2"/>
          <p:cNvSpPr>
            <a:spLocks noGrp="1"/>
          </p:cNvSpPr>
          <p:nvPr>
            <p:ph idx="1"/>
          </p:nvPr>
        </p:nvSpPr>
        <p:spPr>
          <a:xfrm>
            <a:off x="1371600" y="1066800"/>
            <a:ext cx="6858000" cy="5334000"/>
          </a:xfrm>
        </p:spPr>
        <p:txBody>
          <a:bodyPr>
            <a:normAutofit lnSpcReduction="10000"/>
          </a:bodyPr>
          <a:lstStyle/>
          <a:p>
            <a:pPr marL="514350" indent="-514350">
              <a:buFont typeface="+mj-lt"/>
              <a:buAutoNum type="arabicPeriod"/>
            </a:pPr>
            <a:endParaRPr lang="en-GB" dirty="0" smtClean="0"/>
          </a:p>
          <a:p>
            <a:pPr marL="514350" indent="-514350">
              <a:buFont typeface="+mj-lt"/>
              <a:buAutoNum type="arabicPeriod"/>
            </a:pPr>
            <a:r>
              <a:rPr lang="en-GB" dirty="0" smtClean="0"/>
              <a:t>Syntactic parsing</a:t>
            </a:r>
          </a:p>
          <a:p>
            <a:pPr marL="514350" indent="-514350">
              <a:buFont typeface="+mj-lt"/>
              <a:buAutoNum type="arabicPeriod"/>
            </a:pPr>
            <a:r>
              <a:rPr lang="en-GB" dirty="0" smtClean="0"/>
              <a:t>Chemical tagging (Oscar, </a:t>
            </a:r>
            <a:r>
              <a:rPr lang="en-GB" dirty="0" err="1" smtClean="0"/>
              <a:t>Jochem</a:t>
            </a:r>
            <a:r>
              <a:rPr lang="en-GB" dirty="0" smtClean="0"/>
              <a:t>)</a:t>
            </a:r>
            <a:endParaRPr lang="en-GB" dirty="0" smtClean="0"/>
          </a:p>
          <a:p>
            <a:pPr marL="514350" indent="-514350">
              <a:buFont typeface="+mj-lt"/>
              <a:buAutoNum type="arabicPeriod"/>
            </a:pPr>
            <a:r>
              <a:rPr lang="en-GB" dirty="0" smtClean="0"/>
              <a:t>Named entity </a:t>
            </a:r>
            <a:r>
              <a:rPr lang="en-GB" dirty="0" smtClean="0"/>
              <a:t>recognition</a:t>
            </a:r>
            <a:br>
              <a:rPr lang="en-GB" dirty="0" smtClean="0"/>
            </a:br>
            <a:r>
              <a:rPr lang="en-GB" dirty="0" smtClean="0"/>
              <a:t>(</a:t>
            </a:r>
            <a:r>
              <a:rPr lang="en-GB" dirty="0" err="1" smtClean="0"/>
              <a:t>UniProtKB</a:t>
            </a:r>
            <a:r>
              <a:rPr lang="en-GB" dirty="0" smtClean="0"/>
              <a:t>, Organ, Organisms </a:t>
            </a:r>
            <a:r>
              <a:rPr lang="en-GB" dirty="0"/>
              <a:t>and GO </a:t>
            </a:r>
            <a:r>
              <a:rPr lang="en-GB" dirty="0" smtClean="0"/>
              <a:t>Biological Process</a:t>
            </a:r>
            <a:r>
              <a:rPr lang="en-GB" dirty="0" smtClean="0"/>
              <a:t>)</a:t>
            </a:r>
          </a:p>
          <a:p>
            <a:pPr marL="514350" indent="-514350">
              <a:buFont typeface="+mj-lt"/>
              <a:buAutoNum type="arabicPeriod"/>
            </a:pPr>
            <a:r>
              <a:rPr lang="en-GB" dirty="0" smtClean="0"/>
              <a:t>Target disambiguation (nested types)</a:t>
            </a:r>
            <a:endParaRPr lang="en-GB" dirty="0" smtClean="0"/>
          </a:p>
          <a:p>
            <a:pPr marL="514350" indent="-514350">
              <a:buFont typeface="+mj-lt"/>
              <a:buAutoNum type="arabicPeriod"/>
            </a:pPr>
            <a:r>
              <a:rPr lang="en-GB" dirty="0" smtClean="0"/>
              <a:t>Pruning ‘noisy’ results </a:t>
            </a:r>
            <a:r>
              <a:rPr lang="en-GB" dirty="0" smtClean="0"/>
              <a:t>using rules</a:t>
            </a:r>
          </a:p>
          <a:p>
            <a:pPr marL="514350" indent="-514350">
              <a:buFont typeface="+mj-lt"/>
              <a:buAutoNum type="arabicPeriod"/>
            </a:pPr>
            <a:endParaRPr lang="en-GB" dirty="0"/>
          </a:p>
          <a:p>
            <a:pPr>
              <a:buNone/>
            </a:pPr>
            <a:r>
              <a:rPr lang="en-GB" dirty="0" smtClean="0"/>
              <a:t>		</a:t>
            </a:r>
            <a:r>
              <a:rPr lang="en-GB" i="1" dirty="0" smtClean="0"/>
              <a:t>source:  MEDLINE abstracts</a:t>
            </a:r>
            <a:endParaRPr lang="en-GB" i="1" dirty="0"/>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spTree>
    <p:extLst>
      <p:ext uri="{BB962C8B-B14F-4D97-AF65-F5344CB8AC3E}">
        <p14:creationId xmlns:p14="http://schemas.microsoft.com/office/powerpoint/2010/main" val="1044954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Pruning out noise</a:t>
            </a:r>
            <a:endParaRPr lang="en-GB" dirty="0"/>
          </a:p>
        </p:txBody>
      </p:sp>
      <p:sp>
        <p:nvSpPr>
          <p:cNvPr id="3" name="Content Placeholder 2"/>
          <p:cNvSpPr>
            <a:spLocks noGrp="1"/>
          </p:cNvSpPr>
          <p:nvPr>
            <p:ph idx="1"/>
          </p:nvPr>
        </p:nvSpPr>
        <p:spPr/>
        <p:txBody>
          <a:bodyPr>
            <a:normAutofit lnSpcReduction="10000"/>
          </a:bodyPr>
          <a:lstStyle/>
          <a:p>
            <a:pPr>
              <a:buNone/>
            </a:pPr>
            <a:r>
              <a:rPr lang="en-GB" dirty="0" smtClean="0"/>
              <a:t>Largest challenges:</a:t>
            </a:r>
          </a:p>
          <a:p>
            <a:pPr marL="457200" indent="-457200"/>
            <a:r>
              <a:rPr lang="en-GB" dirty="0" smtClean="0"/>
              <a:t>Difficulty in small molecule term recognition</a:t>
            </a:r>
          </a:p>
          <a:p>
            <a:pPr marL="457200" indent="-457200"/>
            <a:r>
              <a:rPr lang="en-GB" dirty="0" smtClean="0"/>
              <a:t>Small molecule – protein disambiguation</a:t>
            </a:r>
          </a:p>
          <a:p>
            <a:pPr>
              <a:buNone/>
            </a:pPr>
            <a:endParaRPr lang="en-GB" dirty="0"/>
          </a:p>
          <a:p>
            <a:pPr>
              <a:buNone/>
            </a:pPr>
            <a:r>
              <a:rPr lang="en-GB" dirty="0" smtClean="0"/>
              <a:t>Remove </a:t>
            </a:r>
            <a:r>
              <a:rPr lang="en-GB" dirty="0"/>
              <a:t>triples from the candidate list when the putative small molecule </a:t>
            </a:r>
            <a:r>
              <a:rPr lang="en-GB" dirty="0" smtClean="0"/>
              <a:t>term:</a:t>
            </a:r>
            <a:endParaRPr lang="en-GB" dirty="0"/>
          </a:p>
          <a:p>
            <a:pPr marL="457200" indent="-457200"/>
            <a:r>
              <a:rPr lang="en-GB" dirty="0" smtClean="0"/>
              <a:t>is a </a:t>
            </a:r>
            <a:r>
              <a:rPr lang="en-GB" dirty="0"/>
              <a:t>role term according to </a:t>
            </a:r>
            <a:r>
              <a:rPr lang="en-GB" dirty="0" err="1" smtClean="0"/>
              <a:t>ChEBI</a:t>
            </a:r>
            <a:r>
              <a:rPr lang="en-GB" dirty="0" smtClean="0"/>
              <a:t> </a:t>
            </a:r>
            <a:br>
              <a:rPr lang="en-GB" dirty="0" smtClean="0"/>
            </a:br>
            <a:r>
              <a:rPr lang="en-GB" dirty="0" smtClean="0"/>
              <a:t>(</a:t>
            </a:r>
            <a:r>
              <a:rPr lang="en-GB" dirty="0"/>
              <a:t>e.g. </a:t>
            </a:r>
            <a:r>
              <a:rPr lang="en-GB" i="1" dirty="0" smtClean="0"/>
              <a:t>antibiotic</a:t>
            </a:r>
            <a:r>
              <a:rPr lang="en-GB" dirty="0" smtClean="0"/>
              <a:t>)</a:t>
            </a:r>
            <a:endParaRPr lang="en-GB" dirty="0"/>
          </a:p>
          <a:p>
            <a:pPr marL="457200" indent="-457200"/>
            <a:r>
              <a:rPr lang="en-GB" dirty="0" smtClean="0"/>
              <a:t>has </a:t>
            </a:r>
            <a:r>
              <a:rPr lang="en-GB" dirty="0"/>
              <a:t>the </a:t>
            </a:r>
            <a:r>
              <a:rPr lang="en-GB" dirty="0" smtClean="0"/>
              <a:t>suffix </a:t>
            </a:r>
            <a:r>
              <a:rPr lang="en-GB" i="1" dirty="0" smtClean="0"/>
              <a:t>-</a:t>
            </a:r>
            <a:r>
              <a:rPr lang="en-GB" i="1" dirty="0" err="1" smtClean="0"/>
              <a:t>ase</a:t>
            </a:r>
            <a:r>
              <a:rPr lang="en-GB" dirty="0" smtClean="0"/>
              <a:t> (normally </a:t>
            </a:r>
            <a:r>
              <a:rPr lang="en-GB" dirty="0"/>
              <a:t>enzyme </a:t>
            </a:r>
            <a:r>
              <a:rPr lang="en-GB" dirty="0" smtClean="0"/>
              <a:t>names)</a:t>
            </a:r>
            <a:endParaRPr lang="en-GB" dirty="0"/>
          </a:p>
          <a:p>
            <a:pPr marL="457200" indent="-457200"/>
            <a:r>
              <a:rPr lang="en-GB" dirty="0" smtClean="0"/>
              <a:t>has </a:t>
            </a:r>
            <a:r>
              <a:rPr lang="en-GB" i="1" dirty="0"/>
              <a:t>less than three</a:t>
            </a:r>
            <a:r>
              <a:rPr lang="en-GB" dirty="0"/>
              <a:t> </a:t>
            </a:r>
            <a:r>
              <a:rPr lang="en-GB" dirty="0" smtClean="0"/>
              <a:t>characters</a:t>
            </a: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spTree>
    <p:extLst>
      <p:ext uri="{BB962C8B-B14F-4D97-AF65-F5344CB8AC3E}">
        <p14:creationId xmlns:p14="http://schemas.microsoft.com/office/powerpoint/2010/main" val="3318991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Results: distribution (feature/target)</a:t>
            </a: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87" t="22369" r="29722" b="25877"/>
          <a:stretch/>
        </p:blipFill>
        <p:spPr bwMode="auto">
          <a:xfrm>
            <a:off x="1295400" y="1061199"/>
            <a:ext cx="7010400" cy="528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5-Point Star 6"/>
          <p:cNvSpPr/>
          <p:nvPr/>
        </p:nvSpPr>
        <p:spPr>
          <a:xfrm>
            <a:off x="3200400" y="914400"/>
            <a:ext cx="457200" cy="4572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5-Point Star 8"/>
          <p:cNvSpPr/>
          <p:nvPr/>
        </p:nvSpPr>
        <p:spPr>
          <a:xfrm>
            <a:off x="1143000" y="5791200"/>
            <a:ext cx="457200" cy="4572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9411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GB" dirty="0" smtClean="0"/>
              <a:t>Organ and Organism: </a:t>
            </a:r>
            <a:br>
              <a:rPr lang="en-GB" dirty="0" smtClean="0"/>
            </a:br>
            <a:r>
              <a:rPr lang="en-GB" dirty="0" smtClean="0"/>
              <a:t>Target </a:t>
            </a:r>
            <a:r>
              <a:rPr lang="en-GB" dirty="0" smtClean="0"/>
              <a:t>vs. Location</a:t>
            </a:r>
            <a:endParaRPr lang="en-GB" dirty="0"/>
          </a:p>
        </p:txBody>
      </p:sp>
      <p:sp>
        <p:nvSpPr>
          <p:cNvPr id="3" name="Content Placeholder 2"/>
          <p:cNvSpPr>
            <a:spLocks noGrp="1"/>
          </p:cNvSpPr>
          <p:nvPr>
            <p:ph idx="1"/>
          </p:nvPr>
        </p:nvSpPr>
        <p:spPr/>
        <p:txBody>
          <a:bodyPr/>
          <a:lstStyle/>
          <a:p>
            <a:pPr>
              <a:buNone/>
            </a:pPr>
            <a:endParaRPr lang="en-GB" dirty="0" smtClean="0"/>
          </a:p>
          <a:p>
            <a:pPr algn="ctr">
              <a:buNone/>
            </a:pPr>
            <a:r>
              <a:rPr lang="en-GB" dirty="0" smtClean="0"/>
              <a:t>Organ </a:t>
            </a:r>
            <a:r>
              <a:rPr lang="en-GB" dirty="0" smtClean="0"/>
              <a:t>and organism </a:t>
            </a:r>
            <a:r>
              <a:rPr lang="en-GB" dirty="0" smtClean="0"/>
              <a:t>often provide </a:t>
            </a:r>
            <a:r>
              <a:rPr lang="en-GB" dirty="0" smtClean="0"/>
              <a:t>contextual</a:t>
            </a:r>
            <a:r>
              <a:rPr lang="en-GB" dirty="0" smtClean="0"/>
              <a:t>/ locational </a:t>
            </a:r>
            <a:r>
              <a:rPr lang="en-GB" dirty="0" smtClean="0"/>
              <a:t>information</a:t>
            </a:r>
          </a:p>
          <a:p>
            <a:pPr>
              <a:buNone/>
            </a:pPr>
            <a:endParaRPr lang="en-GB" dirty="0" smtClean="0"/>
          </a:p>
          <a:p>
            <a:pPr>
              <a:buNone/>
            </a:pPr>
            <a:endParaRPr lang="en-GB" dirty="0" smtClean="0"/>
          </a:p>
          <a:p>
            <a:pPr algn="ctr">
              <a:buNone/>
            </a:pPr>
            <a:r>
              <a:rPr lang="en-GB" dirty="0" smtClean="0"/>
              <a:t>However </a:t>
            </a:r>
            <a:r>
              <a:rPr lang="en-GB" dirty="0" smtClean="0"/>
              <a:t>there are some true </a:t>
            </a:r>
            <a:r>
              <a:rPr lang="en-GB" dirty="0" smtClean="0"/>
              <a:t>positives </a:t>
            </a:r>
            <a:br>
              <a:rPr lang="en-GB" dirty="0" smtClean="0"/>
            </a:br>
            <a:r>
              <a:rPr lang="en-GB" dirty="0" smtClean="0"/>
              <a:t>(as bioactivity targets)</a:t>
            </a:r>
            <a:endParaRPr lang="en-GB" dirty="0" smtClean="0"/>
          </a:p>
          <a:p>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sp>
        <p:nvSpPr>
          <p:cNvPr id="7" name="Rectangle 6"/>
          <p:cNvSpPr/>
          <p:nvPr/>
        </p:nvSpPr>
        <p:spPr>
          <a:xfrm>
            <a:off x="457200" y="2967335"/>
            <a:ext cx="8458200" cy="830997"/>
          </a:xfrm>
          <a:prstGeom prst="rect">
            <a:avLst/>
          </a:prstGeom>
        </p:spPr>
        <p:txBody>
          <a:bodyPr wrap="square">
            <a:spAutoFit/>
          </a:bodyPr>
          <a:lstStyle/>
          <a:p>
            <a:r>
              <a:rPr lang="en-GB" sz="2400" i="1" dirty="0"/>
              <a:t>Caesium ion antagonism to chlorpromazine- and L-dopa- produced </a:t>
            </a:r>
            <a:r>
              <a:rPr lang="en-GB" sz="2400" i="1" dirty="0" smtClean="0"/>
              <a:t>behavioural depression </a:t>
            </a:r>
            <a:r>
              <a:rPr lang="en-GB" sz="2400" b="1" i="1" dirty="0">
                <a:solidFill>
                  <a:schemeClr val="accent2">
                    <a:lumMod val="50000"/>
                  </a:schemeClr>
                </a:solidFill>
              </a:rPr>
              <a:t>in mice</a:t>
            </a:r>
            <a:r>
              <a:rPr lang="en-GB" sz="2400" i="1" dirty="0"/>
              <a:t>.</a:t>
            </a:r>
            <a:endParaRPr lang="en-GB" sz="2400" i="1" dirty="0"/>
          </a:p>
        </p:txBody>
      </p:sp>
      <p:sp>
        <p:nvSpPr>
          <p:cNvPr id="8" name="Rectangle 7"/>
          <p:cNvSpPr/>
          <p:nvPr/>
        </p:nvSpPr>
        <p:spPr>
          <a:xfrm>
            <a:off x="2286000" y="5257800"/>
            <a:ext cx="4572000" cy="830997"/>
          </a:xfrm>
          <a:prstGeom prst="rect">
            <a:avLst/>
          </a:prstGeom>
        </p:spPr>
        <p:txBody>
          <a:bodyPr>
            <a:spAutoFit/>
          </a:bodyPr>
          <a:lstStyle/>
          <a:p>
            <a:r>
              <a:rPr lang="en-GB" sz="2400" i="1" dirty="0" err="1"/>
              <a:t>bothrops</a:t>
            </a:r>
            <a:r>
              <a:rPr lang="en-GB" sz="2400" i="1" dirty="0"/>
              <a:t> </a:t>
            </a:r>
            <a:r>
              <a:rPr lang="en-GB" sz="2400" i="1" dirty="0" err="1"/>
              <a:t>jararaca</a:t>
            </a:r>
            <a:r>
              <a:rPr lang="en-GB" sz="2400" i="1" dirty="0"/>
              <a:t> inhibitor </a:t>
            </a:r>
            <a:r>
              <a:rPr lang="en-GB" sz="2400" i="1" dirty="0" smtClean="0"/>
              <a:t/>
            </a:r>
            <a:br>
              <a:rPr lang="en-GB" sz="2400" i="1" dirty="0" smtClean="0"/>
            </a:br>
            <a:r>
              <a:rPr lang="en-GB" sz="2400" i="1" dirty="0" smtClean="0"/>
              <a:t>thyroid stimulator</a:t>
            </a:r>
            <a:endParaRPr lang="en-GB" sz="2400" i="1" dirty="0"/>
          </a:p>
        </p:txBody>
      </p:sp>
    </p:spTree>
    <p:extLst>
      <p:ext uri="{BB962C8B-B14F-4D97-AF65-F5344CB8AC3E}">
        <p14:creationId xmlns:p14="http://schemas.microsoft.com/office/powerpoint/2010/main" val="106001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Noise</a:t>
            </a:r>
            <a:endParaRPr lang="en-GB" dirty="0"/>
          </a:p>
        </p:txBody>
      </p:sp>
      <p:sp>
        <p:nvSpPr>
          <p:cNvPr id="3" name="Content Placeholder 2"/>
          <p:cNvSpPr>
            <a:spLocks noGrp="1"/>
          </p:cNvSpPr>
          <p:nvPr>
            <p:ph idx="1"/>
          </p:nvPr>
        </p:nvSpPr>
        <p:spPr/>
        <p:txBody>
          <a:bodyPr>
            <a:normAutofit fontScale="92500" lnSpcReduction="10000"/>
          </a:bodyPr>
          <a:lstStyle/>
          <a:p>
            <a:pPr>
              <a:buNone/>
            </a:pPr>
            <a:endParaRPr lang="en-GB" dirty="0" smtClean="0"/>
          </a:p>
          <a:p>
            <a:pPr marL="457200" indent="-457200"/>
            <a:r>
              <a:rPr lang="en-GB" dirty="0" smtClean="0"/>
              <a:t>On </a:t>
            </a:r>
            <a:r>
              <a:rPr lang="en-GB" dirty="0" smtClean="0"/>
              <a:t>the other </a:t>
            </a:r>
            <a:r>
              <a:rPr lang="en-GB" b="1" dirty="0" smtClean="0">
                <a:solidFill>
                  <a:schemeClr val="accent2">
                    <a:lumMod val="50000"/>
                  </a:schemeClr>
                </a:solidFill>
              </a:rPr>
              <a:t>hand</a:t>
            </a:r>
            <a:r>
              <a:rPr lang="en-GB" dirty="0" smtClean="0"/>
              <a:t>, </a:t>
            </a:r>
            <a:r>
              <a:rPr lang="en-GB" dirty="0" smtClean="0"/>
              <a:t>…</a:t>
            </a:r>
          </a:p>
          <a:p>
            <a:pPr marL="457200" indent="-457200"/>
            <a:endParaRPr lang="en-GB" dirty="0" smtClean="0"/>
          </a:p>
          <a:p>
            <a:pPr marL="457200" indent="-457200"/>
            <a:r>
              <a:rPr lang="en-GB" dirty="0" smtClean="0"/>
              <a:t>Influence </a:t>
            </a:r>
            <a:r>
              <a:rPr lang="en-GB" dirty="0"/>
              <a:t>of peritoneal </a:t>
            </a:r>
            <a:r>
              <a:rPr lang="en-GB" b="1" dirty="0">
                <a:solidFill>
                  <a:schemeClr val="accent2">
                    <a:lumMod val="50000"/>
                  </a:schemeClr>
                </a:solidFill>
              </a:rPr>
              <a:t>dialysis</a:t>
            </a:r>
            <a:r>
              <a:rPr lang="en-GB" dirty="0"/>
              <a:t> on factors </a:t>
            </a:r>
            <a:r>
              <a:rPr lang="en-GB" dirty="0" smtClean="0"/>
              <a:t>affecting oxygen transport…</a:t>
            </a:r>
          </a:p>
          <a:p>
            <a:pPr marL="457200" indent="-457200"/>
            <a:endParaRPr lang="en-GB" dirty="0" smtClean="0"/>
          </a:p>
          <a:p>
            <a:pPr marL="457200" indent="-457200"/>
            <a:r>
              <a:rPr lang="en-GB" b="1" dirty="0">
                <a:solidFill>
                  <a:schemeClr val="accent2">
                    <a:lumMod val="50000"/>
                  </a:schemeClr>
                </a:solidFill>
              </a:rPr>
              <a:t>Without </a:t>
            </a:r>
            <a:r>
              <a:rPr lang="en-GB" b="1" dirty="0" smtClean="0">
                <a:solidFill>
                  <a:schemeClr val="accent2">
                    <a:lumMod val="50000"/>
                  </a:schemeClr>
                </a:solidFill>
              </a:rPr>
              <a:t>influence</a:t>
            </a:r>
            <a:r>
              <a:rPr lang="en-GB" dirty="0" smtClean="0"/>
              <a:t> </a:t>
            </a:r>
            <a:r>
              <a:rPr lang="en-GB" dirty="0"/>
              <a:t>on WDS were: </a:t>
            </a:r>
            <a:r>
              <a:rPr lang="en-GB" dirty="0" err="1" smtClean="0"/>
              <a:t>hysotigmine</a:t>
            </a:r>
            <a:r>
              <a:rPr lang="en-GB" dirty="0"/>
              <a:t>, </a:t>
            </a:r>
            <a:r>
              <a:rPr lang="en-GB" dirty="0" smtClean="0"/>
              <a:t>atropine …</a:t>
            </a:r>
          </a:p>
          <a:p>
            <a:pPr marL="457200" indent="-457200"/>
            <a:endParaRPr lang="en-GB" dirty="0" smtClean="0"/>
          </a:p>
          <a:p>
            <a:pPr marL="457200" indent="-457200"/>
            <a:r>
              <a:rPr lang="en-GB" dirty="0"/>
              <a:t>The </a:t>
            </a:r>
            <a:r>
              <a:rPr lang="en-GB" dirty="0" err="1"/>
              <a:t>cellulase</a:t>
            </a:r>
            <a:r>
              <a:rPr lang="en-GB" dirty="0"/>
              <a:t> component was </a:t>
            </a:r>
            <a:r>
              <a:rPr lang="en-GB" b="1" dirty="0"/>
              <a:t>not</a:t>
            </a:r>
            <a:r>
              <a:rPr lang="en-GB" dirty="0"/>
              <a:t> </a:t>
            </a:r>
            <a:r>
              <a:rPr lang="en-GB" dirty="0" smtClean="0"/>
              <a:t>markedly </a:t>
            </a:r>
            <a:r>
              <a:rPr lang="en-GB" dirty="0"/>
              <a:t>inhibited </a:t>
            </a:r>
            <a:r>
              <a:rPr lang="en-GB" dirty="0" smtClean="0"/>
              <a:t>by …</a:t>
            </a: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sp>
        <p:nvSpPr>
          <p:cNvPr id="7" name="Rounded Rectangle 6"/>
          <p:cNvSpPr/>
          <p:nvPr/>
        </p:nvSpPr>
        <p:spPr>
          <a:xfrm>
            <a:off x="6096000" y="1524000"/>
            <a:ext cx="22860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body part?</a:t>
            </a:r>
            <a:endParaRPr lang="en-GB" dirty="0"/>
          </a:p>
        </p:txBody>
      </p:sp>
      <p:sp>
        <p:nvSpPr>
          <p:cNvPr id="8" name="Rounded Rectangle 7"/>
          <p:cNvSpPr/>
          <p:nvPr/>
        </p:nvSpPr>
        <p:spPr>
          <a:xfrm>
            <a:off x="7010400" y="3048000"/>
            <a:ext cx="13716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species?</a:t>
            </a:r>
            <a:endParaRPr lang="en-GB" dirty="0"/>
          </a:p>
        </p:txBody>
      </p:sp>
      <p:sp>
        <p:nvSpPr>
          <p:cNvPr id="9" name="Rounded Rectangle 8"/>
          <p:cNvSpPr/>
          <p:nvPr/>
        </p:nvSpPr>
        <p:spPr>
          <a:xfrm>
            <a:off x="6096000" y="4648200"/>
            <a:ext cx="22860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bioactive?</a:t>
            </a:r>
            <a:endParaRPr lang="en-GB" dirty="0"/>
          </a:p>
        </p:txBody>
      </p:sp>
    </p:spTree>
    <p:extLst>
      <p:ext uri="{BB962C8B-B14F-4D97-AF65-F5344CB8AC3E}">
        <p14:creationId xmlns:p14="http://schemas.microsoft.com/office/powerpoint/2010/main" val="3054193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Tagging chemicals</a:t>
            </a: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919" t="41228" r="42668" b="46710"/>
          <a:stretch/>
        </p:blipFill>
        <p:spPr bwMode="auto">
          <a:xfrm>
            <a:off x="220578" y="1600200"/>
            <a:ext cx="8694822" cy="176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4022467"/>
            <a:ext cx="8558625" cy="461665"/>
          </a:xfrm>
          <a:prstGeom prst="rect">
            <a:avLst/>
          </a:prstGeom>
          <a:noFill/>
        </p:spPr>
        <p:txBody>
          <a:bodyPr wrap="none" rtlCol="0">
            <a:spAutoFit/>
          </a:bodyPr>
          <a:lstStyle/>
          <a:p>
            <a:r>
              <a:rPr lang="en-GB" sz="2400" dirty="0" err="1" smtClean="0"/>
              <a:t>Jochem</a:t>
            </a:r>
            <a:r>
              <a:rPr lang="en-GB" sz="2400" dirty="0" smtClean="0"/>
              <a:t> – dictionary-based approach:  better precision, lower recall</a:t>
            </a:r>
            <a:endParaRPr lang="en-GB" sz="2400" dirty="0"/>
          </a:p>
        </p:txBody>
      </p:sp>
      <p:sp>
        <p:nvSpPr>
          <p:cNvPr id="9" name="TextBox 8"/>
          <p:cNvSpPr txBox="1"/>
          <p:nvPr/>
        </p:nvSpPr>
        <p:spPr>
          <a:xfrm>
            <a:off x="228600" y="4719935"/>
            <a:ext cx="8789329" cy="461665"/>
          </a:xfrm>
          <a:prstGeom prst="rect">
            <a:avLst/>
          </a:prstGeom>
          <a:noFill/>
        </p:spPr>
        <p:txBody>
          <a:bodyPr wrap="none" rtlCol="0">
            <a:spAutoFit/>
          </a:bodyPr>
          <a:lstStyle/>
          <a:p>
            <a:r>
              <a:rPr lang="en-GB" sz="2400" dirty="0" smtClean="0"/>
              <a:t>Oscar3 – machine learning approach:  better recall, much more noise</a:t>
            </a:r>
            <a:endParaRPr lang="en-GB" sz="2400" dirty="0"/>
          </a:p>
        </p:txBody>
      </p:sp>
    </p:spTree>
    <p:extLst>
      <p:ext uri="{BB962C8B-B14F-4D97-AF65-F5344CB8AC3E}">
        <p14:creationId xmlns:p14="http://schemas.microsoft.com/office/powerpoint/2010/main" val="2685448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b="1" dirty="0" smtClean="0"/>
              <a:t>ontology</a:t>
            </a:r>
            <a:r>
              <a:rPr lang="en-GB" dirty="0" smtClean="0"/>
              <a:t> of bioactivity</a:t>
            </a: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sp>
        <p:nvSpPr>
          <p:cNvPr id="7" name="Rounded Rectangle 6"/>
          <p:cNvSpPr/>
          <p:nvPr/>
        </p:nvSpPr>
        <p:spPr>
          <a:xfrm>
            <a:off x="762000" y="2057400"/>
            <a:ext cx="1981200"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chemical entity</a:t>
            </a:r>
            <a:endParaRPr lang="en-GB" dirty="0"/>
          </a:p>
        </p:txBody>
      </p:sp>
      <p:sp>
        <p:nvSpPr>
          <p:cNvPr id="8" name="Rounded Rectangle 7"/>
          <p:cNvSpPr/>
          <p:nvPr/>
        </p:nvSpPr>
        <p:spPr>
          <a:xfrm>
            <a:off x="5791200" y="2057400"/>
            <a:ext cx="1981200"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bioactivity</a:t>
            </a:r>
            <a:endParaRPr lang="en-GB" dirty="0"/>
          </a:p>
        </p:txBody>
      </p:sp>
      <p:sp>
        <p:nvSpPr>
          <p:cNvPr id="9" name="Rounded Rectangle 8"/>
          <p:cNvSpPr/>
          <p:nvPr/>
        </p:nvSpPr>
        <p:spPr>
          <a:xfrm>
            <a:off x="1676400" y="4069080"/>
            <a:ext cx="1676400" cy="609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Target</a:t>
            </a:r>
            <a:endParaRPr lang="en-GB" dirty="0"/>
          </a:p>
        </p:txBody>
      </p:sp>
      <p:cxnSp>
        <p:nvCxnSpPr>
          <p:cNvPr id="11" name="Straight Arrow Connector 10"/>
          <p:cNvCxnSpPr>
            <a:stCxn id="7" idx="3"/>
            <a:endCxn id="8" idx="1"/>
          </p:cNvCxnSpPr>
          <p:nvPr/>
        </p:nvCxnSpPr>
        <p:spPr>
          <a:xfrm>
            <a:off x="2743200" y="2438400"/>
            <a:ext cx="3048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a:endCxn id="9" idx="0"/>
          </p:cNvCxnSpPr>
          <p:nvPr/>
        </p:nvCxnSpPr>
        <p:spPr>
          <a:xfrm flipH="1">
            <a:off x="2514600" y="2819400"/>
            <a:ext cx="4267200" cy="1249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485900" y="5295900"/>
            <a:ext cx="2057400" cy="685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Macromolecule</a:t>
            </a:r>
            <a:endParaRPr lang="en-GB" dirty="0"/>
          </a:p>
        </p:txBody>
      </p:sp>
      <p:cxnSp>
        <p:nvCxnSpPr>
          <p:cNvPr id="18" name="Straight Arrow Connector 17"/>
          <p:cNvCxnSpPr>
            <a:stCxn id="9" idx="2"/>
            <a:endCxn id="16" idx="0"/>
          </p:cNvCxnSpPr>
          <p:nvPr/>
        </p:nvCxnSpPr>
        <p:spPr>
          <a:xfrm>
            <a:off x="2514600" y="4678680"/>
            <a:ext cx="0" cy="6172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43300" y="2133600"/>
            <a:ext cx="988860" cy="369332"/>
          </a:xfrm>
          <a:prstGeom prst="rect">
            <a:avLst/>
          </a:prstGeom>
          <a:noFill/>
        </p:spPr>
        <p:txBody>
          <a:bodyPr wrap="none" rtlCol="0">
            <a:spAutoFit/>
          </a:bodyPr>
          <a:lstStyle/>
          <a:p>
            <a:r>
              <a:rPr lang="en-GB" dirty="0" err="1" smtClean="0"/>
              <a:t>has_role</a:t>
            </a:r>
            <a:endParaRPr lang="en-GB" dirty="0"/>
          </a:p>
        </p:txBody>
      </p:sp>
      <p:sp>
        <p:nvSpPr>
          <p:cNvPr id="23" name="TextBox 22"/>
          <p:cNvSpPr txBox="1"/>
          <p:nvPr/>
        </p:nvSpPr>
        <p:spPr>
          <a:xfrm>
            <a:off x="4312050" y="3463052"/>
            <a:ext cx="1182247" cy="369332"/>
          </a:xfrm>
          <a:prstGeom prst="rect">
            <a:avLst/>
          </a:prstGeom>
          <a:noFill/>
        </p:spPr>
        <p:txBody>
          <a:bodyPr wrap="none" rtlCol="0">
            <a:spAutoFit/>
          </a:bodyPr>
          <a:lstStyle/>
          <a:p>
            <a:r>
              <a:rPr lang="en-GB" dirty="0" err="1" smtClean="0"/>
              <a:t>has_target</a:t>
            </a:r>
            <a:endParaRPr lang="en-GB" dirty="0"/>
          </a:p>
        </p:txBody>
      </p:sp>
      <p:sp>
        <p:nvSpPr>
          <p:cNvPr id="24" name="TextBox 23"/>
          <p:cNvSpPr txBox="1"/>
          <p:nvPr/>
        </p:nvSpPr>
        <p:spPr>
          <a:xfrm>
            <a:off x="1981200" y="4724400"/>
            <a:ext cx="553357" cy="369332"/>
          </a:xfrm>
          <a:prstGeom prst="rect">
            <a:avLst/>
          </a:prstGeom>
          <a:noFill/>
        </p:spPr>
        <p:txBody>
          <a:bodyPr wrap="none" rtlCol="0">
            <a:spAutoFit/>
          </a:bodyPr>
          <a:lstStyle/>
          <a:p>
            <a:r>
              <a:rPr lang="en-GB" dirty="0" err="1" smtClean="0"/>
              <a:t>is_a</a:t>
            </a:r>
            <a:endParaRPr lang="en-GB" dirty="0"/>
          </a:p>
        </p:txBody>
      </p:sp>
      <p:sp>
        <p:nvSpPr>
          <p:cNvPr id="25" name="Rectangle 24"/>
          <p:cNvSpPr/>
          <p:nvPr/>
        </p:nvSpPr>
        <p:spPr>
          <a:xfrm>
            <a:off x="6172200" y="4038600"/>
            <a:ext cx="1600200" cy="533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Organ</a:t>
            </a:r>
            <a:endParaRPr lang="en-GB" dirty="0"/>
          </a:p>
        </p:txBody>
      </p:sp>
      <p:sp>
        <p:nvSpPr>
          <p:cNvPr id="27" name="Rectangle 26"/>
          <p:cNvSpPr/>
          <p:nvPr/>
        </p:nvSpPr>
        <p:spPr>
          <a:xfrm>
            <a:off x="6179820" y="4800600"/>
            <a:ext cx="1600200" cy="533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Organism</a:t>
            </a:r>
            <a:endParaRPr lang="en-GB" dirty="0"/>
          </a:p>
        </p:txBody>
      </p:sp>
      <p:sp>
        <p:nvSpPr>
          <p:cNvPr id="28" name="Rectangle 27"/>
          <p:cNvSpPr/>
          <p:nvPr/>
        </p:nvSpPr>
        <p:spPr>
          <a:xfrm>
            <a:off x="6179820" y="5554980"/>
            <a:ext cx="1600200" cy="533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Biological process</a:t>
            </a:r>
            <a:endParaRPr lang="en-GB" dirty="0"/>
          </a:p>
        </p:txBody>
      </p:sp>
    </p:spTree>
    <p:extLst>
      <p:ext uri="{BB962C8B-B14F-4D97-AF65-F5344CB8AC3E}">
        <p14:creationId xmlns:p14="http://schemas.microsoft.com/office/powerpoint/2010/main" val="301139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Macromolecules</a:t>
            </a:r>
            <a:endParaRPr lang="en-GB" dirty="0"/>
          </a:p>
        </p:txBody>
      </p:sp>
      <p:sp>
        <p:nvSpPr>
          <p:cNvPr id="3" name="Content Placeholder 2"/>
          <p:cNvSpPr>
            <a:spLocks noGrp="1"/>
          </p:cNvSpPr>
          <p:nvPr>
            <p:ph idx="1"/>
          </p:nvPr>
        </p:nvSpPr>
        <p:spPr/>
        <p:txBody>
          <a:bodyPr/>
          <a:lstStyle/>
          <a:p>
            <a:pPr>
              <a:buNone/>
            </a:pPr>
            <a:r>
              <a:rPr lang="en-GB" dirty="0" smtClean="0"/>
              <a:t>m1 is a </a:t>
            </a:r>
            <a:r>
              <a:rPr lang="en-GB" i="1" dirty="0" smtClean="0"/>
              <a:t>beta adrenergic receptor:</a:t>
            </a:r>
            <a:endParaRPr lang="en-GB" dirty="0" smtClean="0"/>
          </a:p>
          <a:p>
            <a:pPr>
              <a:buNone/>
            </a:pPr>
            <a:endParaRPr lang="en-GB" dirty="0"/>
          </a:p>
          <a:p>
            <a:pPr>
              <a:buNone/>
            </a:pPr>
            <a:r>
              <a:rPr lang="en-GB" dirty="0" smtClean="0"/>
              <a:t>m1 </a:t>
            </a:r>
            <a:r>
              <a:rPr lang="en-GB" dirty="0" err="1"/>
              <a:t>subclassOf</a:t>
            </a:r>
            <a:r>
              <a:rPr lang="en-GB" dirty="0"/>
              <a:t> </a:t>
            </a:r>
            <a:r>
              <a:rPr lang="en-GB" i="1" dirty="0"/>
              <a:t>bearer of</a:t>
            </a:r>
            <a:r>
              <a:rPr lang="en-GB" dirty="0"/>
              <a:t> some</a:t>
            </a:r>
          </a:p>
          <a:p>
            <a:pPr>
              <a:buNone/>
            </a:pPr>
            <a:r>
              <a:rPr lang="en-GB" dirty="0" smtClean="0"/>
              <a:t>	(</a:t>
            </a:r>
            <a:r>
              <a:rPr lang="en-GB" i="1" dirty="0"/>
              <a:t>realized by</a:t>
            </a:r>
            <a:r>
              <a:rPr lang="en-GB" dirty="0"/>
              <a:t> only</a:t>
            </a:r>
          </a:p>
          <a:p>
            <a:pPr>
              <a:buNone/>
            </a:pPr>
            <a:r>
              <a:rPr lang="en-GB" dirty="0" smtClean="0"/>
              <a:t>		(</a:t>
            </a:r>
            <a:r>
              <a:rPr lang="en-GB" dirty="0"/>
              <a:t>Inhibition and</a:t>
            </a:r>
          </a:p>
          <a:p>
            <a:pPr>
              <a:buNone/>
            </a:pPr>
            <a:r>
              <a:rPr lang="en-GB" dirty="0" smtClean="0"/>
              <a:t>			(</a:t>
            </a:r>
            <a:r>
              <a:rPr lang="en-GB" i="1" dirty="0"/>
              <a:t>has target</a:t>
            </a:r>
            <a:r>
              <a:rPr lang="en-GB" dirty="0"/>
              <a:t> some </a:t>
            </a:r>
            <a:r>
              <a:rPr lang="en-GB" dirty="0" smtClean="0"/>
              <a:t>					     </a:t>
            </a:r>
            <a:r>
              <a:rPr lang="en-GB" dirty="0" err="1" smtClean="0"/>
              <a:t>BetaAdrenergicReceptor</a:t>
            </a:r>
            <a:r>
              <a:rPr lang="en-GB" dirty="0"/>
              <a:t>)))</a:t>
            </a: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spTree>
    <p:extLst>
      <p:ext uri="{BB962C8B-B14F-4D97-AF65-F5344CB8AC3E}">
        <p14:creationId xmlns:p14="http://schemas.microsoft.com/office/powerpoint/2010/main" val="3556711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Biological processes</a:t>
            </a:r>
            <a:endParaRPr lang="en-GB" dirty="0"/>
          </a:p>
        </p:txBody>
      </p:sp>
      <p:sp>
        <p:nvSpPr>
          <p:cNvPr id="3" name="Content Placeholder 2"/>
          <p:cNvSpPr>
            <a:spLocks noGrp="1"/>
          </p:cNvSpPr>
          <p:nvPr>
            <p:ph idx="1"/>
          </p:nvPr>
        </p:nvSpPr>
        <p:spPr/>
        <p:txBody>
          <a:bodyPr/>
          <a:lstStyle/>
          <a:p>
            <a:pPr>
              <a:buNone/>
            </a:pPr>
            <a:r>
              <a:rPr lang="en-GB" dirty="0"/>
              <a:t>m2 is a </a:t>
            </a:r>
            <a:r>
              <a:rPr lang="en-GB" i="1" dirty="0"/>
              <a:t>mitosis stimulator:</a:t>
            </a:r>
          </a:p>
          <a:p>
            <a:pPr>
              <a:buNone/>
            </a:pPr>
            <a:endParaRPr lang="en-GB" dirty="0" smtClean="0"/>
          </a:p>
          <a:p>
            <a:pPr>
              <a:buNone/>
            </a:pPr>
            <a:r>
              <a:rPr lang="en-GB" dirty="0" smtClean="0"/>
              <a:t>m2 </a:t>
            </a:r>
            <a:r>
              <a:rPr lang="en-GB" dirty="0" err="1"/>
              <a:t>subclassOf</a:t>
            </a:r>
            <a:r>
              <a:rPr lang="en-GB" dirty="0"/>
              <a:t> </a:t>
            </a:r>
            <a:r>
              <a:rPr lang="en-GB" i="1" dirty="0"/>
              <a:t>bearer of</a:t>
            </a:r>
            <a:r>
              <a:rPr lang="en-GB" dirty="0"/>
              <a:t> some</a:t>
            </a:r>
          </a:p>
          <a:p>
            <a:pPr>
              <a:buNone/>
            </a:pPr>
            <a:r>
              <a:rPr lang="en-GB" dirty="0" smtClean="0"/>
              <a:t>	(</a:t>
            </a:r>
            <a:r>
              <a:rPr lang="en-GB" i="1" dirty="0"/>
              <a:t>realized by</a:t>
            </a:r>
            <a:r>
              <a:rPr lang="en-GB" dirty="0"/>
              <a:t> only</a:t>
            </a:r>
          </a:p>
          <a:p>
            <a:pPr>
              <a:buNone/>
            </a:pPr>
            <a:r>
              <a:rPr lang="en-GB" dirty="0" smtClean="0"/>
              <a:t>	     (</a:t>
            </a:r>
            <a:r>
              <a:rPr lang="en-GB" dirty="0"/>
              <a:t>Stimulation and</a:t>
            </a:r>
          </a:p>
          <a:p>
            <a:pPr>
              <a:buNone/>
            </a:pPr>
            <a:r>
              <a:rPr lang="en-GB" dirty="0" smtClean="0"/>
              <a:t>		(</a:t>
            </a:r>
            <a:r>
              <a:rPr lang="en-GB" i="1" dirty="0"/>
              <a:t>has target</a:t>
            </a:r>
            <a:r>
              <a:rPr lang="en-GB" dirty="0"/>
              <a:t> some</a:t>
            </a:r>
          </a:p>
          <a:p>
            <a:pPr>
              <a:buNone/>
            </a:pPr>
            <a:r>
              <a:rPr lang="en-GB" dirty="0" smtClean="0"/>
              <a:t>		     (</a:t>
            </a:r>
            <a:r>
              <a:rPr lang="en-GB" i="1" dirty="0"/>
              <a:t>participant of</a:t>
            </a:r>
            <a:r>
              <a:rPr lang="en-GB" dirty="0"/>
              <a:t> some Mitosis))))</a:t>
            </a: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spTree>
    <p:extLst>
      <p:ext uri="{BB962C8B-B14F-4D97-AF65-F5344CB8AC3E}">
        <p14:creationId xmlns:p14="http://schemas.microsoft.com/office/powerpoint/2010/main" val="285709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427038"/>
            <a:ext cx="8229600" cy="792162"/>
          </a:xfrm>
        </p:spPr>
        <p:txBody>
          <a:bodyPr>
            <a:normAutofit fontScale="90000"/>
          </a:bodyPr>
          <a:lstStyle/>
          <a:p>
            <a:r>
              <a:rPr lang="en-GB" dirty="0" smtClean="0">
                <a:solidFill>
                  <a:schemeClr val="accent6"/>
                </a:solidFill>
              </a:rPr>
              <a:t>Bioactivity is what small </a:t>
            </a:r>
            <a:br>
              <a:rPr lang="en-GB" dirty="0" smtClean="0">
                <a:solidFill>
                  <a:schemeClr val="accent6"/>
                </a:solidFill>
              </a:rPr>
            </a:br>
            <a:r>
              <a:rPr lang="en-GB" dirty="0" smtClean="0">
                <a:solidFill>
                  <a:schemeClr val="accent6"/>
                </a:solidFill>
              </a:rPr>
              <a:t>molecules </a:t>
            </a:r>
            <a:r>
              <a:rPr lang="en-GB" b="1" i="1" dirty="0" smtClean="0">
                <a:solidFill>
                  <a:schemeClr val="accent6"/>
                </a:solidFill>
              </a:rPr>
              <a:t>do</a:t>
            </a:r>
            <a:r>
              <a:rPr lang="en-GB" b="1" dirty="0" smtClean="0">
                <a:solidFill>
                  <a:schemeClr val="accent6"/>
                </a:solidFill>
              </a:rPr>
              <a:t> </a:t>
            </a:r>
            <a:r>
              <a:rPr lang="en-GB" dirty="0" smtClean="0">
                <a:solidFill>
                  <a:schemeClr val="accent6"/>
                </a:solidFill>
              </a:rPr>
              <a:t>in biological systems</a:t>
            </a:r>
            <a:endParaRPr lang="en-GB" dirty="0">
              <a:solidFill>
                <a:schemeClr val="accent6"/>
              </a:solidFill>
            </a:endParaRPr>
          </a:p>
        </p:txBody>
      </p:sp>
      <p:sp>
        <p:nvSpPr>
          <p:cNvPr id="3" name="Content Placeholder 2"/>
          <p:cNvSpPr>
            <a:spLocks noGrp="1"/>
          </p:cNvSpPr>
          <p:nvPr>
            <p:ph idx="1"/>
          </p:nvPr>
        </p:nvSpPr>
        <p:spPr>
          <a:xfrm>
            <a:off x="457200" y="2362200"/>
            <a:ext cx="8229600" cy="4038600"/>
          </a:xfrm>
        </p:spPr>
        <p:txBody>
          <a:bodyPr>
            <a:normAutofit/>
          </a:bodyPr>
          <a:lstStyle/>
          <a:p>
            <a:pPr algn="ctr">
              <a:buNone/>
            </a:pPr>
            <a:r>
              <a:rPr lang="en-GB" sz="3600" dirty="0" smtClean="0">
                <a:solidFill>
                  <a:srgbClr val="FFFFFF"/>
                </a:solidFill>
              </a:rPr>
              <a:t>Small molecules bind to receptors</a:t>
            </a:r>
            <a:endParaRPr lang="en-GB" sz="3600" dirty="0" smtClean="0">
              <a:solidFill>
                <a:srgbClr val="FFFFFF"/>
              </a:solidFill>
            </a:endParaRPr>
          </a:p>
          <a:p>
            <a:pPr algn="ctr"/>
            <a:endParaRPr lang="en-GB" sz="3600" dirty="0" smtClean="0">
              <a:solidFill>
                <a:srgbClr val="FFFFFF"/>
              </a:solidFill>
            </a:endParaRPr>
          </a:p>
          <a:p>
            <a:pPr algn="ctr">
              <a:buNone/>
            </a:pPr>
            <a:r>
              <a:rPr lang="en-GB" sz="3600" dirty="0" smtClean="0">
                <a:solidFill>
                  <a:srgbClr val="FFFFFF"/>
                </a:solidFill>
              </a:rPr>
              <a:t>Biochemical pathway </a:t>
            </a:r>
            <a:r>
              <a:rPr lang="en-GB" sz="3600" dirty="0" smtClean="0">
                <a:solidFill>
                  <a:srgbClr val="FFFFFF"/>
                </a:solidFill>
              </a:rPr>
              <a:t>is altered</a:t>
            </a:r>
            <a:endParaRPr lang="en-GB" sz="3600" dirty="0">
              <a:solidFill>
                <a:srgbClr val="FFFFFF"/>
              </a:solidFill>
            </a:endParaRPr>
          </a:p>
          <a:p>
            <a:pPr algn="ctr"/>
            <a:endParaRPr lang="en-GB" sz="3600" dirty="0">
              <a:solidFill>
                <a:srgbClr val="FFFFFF"/>
              </a:solidFill>
            </a:endParaRPr>
          </a:p>
          <a:p>
            <a:pPr algn="ctr">
              <a:buNone/>
            </a:pPr>
            <a:r>
              <a:rPr lang="en-GB" sz="3600" dirty="0" smtClean="0">
                <a:solidFill>
                  <a:srgbClr val="FFFFFF"/>
                </a:solidFill>
              </a:rPr>
              <a:t>On a macro scale, a phenotypic effect is observed</a:t>
            </a:r>
            <a:endParaRPr lang="en-GB" sz="3600" dirty="0">
              <a:solidFill>
                <a:srgbClr val="FFFFFF"/>
              </a:solidFill>
            </a:endParaRPr>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spTree>
    <p:extLst>
      <p:ext uri="{BB962C8B-B14F-4D97-AF65-F5344CB8AC3E}">
        <p14:creationId xmlns:p14="http://schemas.microsoft.com/office/powerpoint/2010/main" val="2646888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 as target</a:t>
            </a:r>
            <a:endParaRPr lang="en-GB" dirty="0"/>
          </a:p>
        </p:txBody>
      </p:sp>
      <p:sp>
        <p:nvSpPr>
          <p:cNvPr id="3" name="Content Placeholder 2"/>
          <p:cNvSpPr>
            <a:spLocks noGrp="1"/>
          </p:cNvSpPr>
          <p:nvPr>
            <p:ph idx="1"/>
          </p:nvPr>
        </p:nvSpPr>
        <p:spPr/>
        <p:txBody>
          <a:bodyPr/>
          <a:lstStyle/>
          <a:p>
            <a:pPr>
              <a:buNone/>
            </a:pPr>
            <a:r>
              <a:rPr lang="en-GB" dirty="0"/>
              <a:t>m3 is a </a:t>
            </a:r>
            <a:r>
              <a:rPr lang="en-GB" i="1" dirty="0"/>
              <a:t>thyroid stimulator:</a:t>
            </a:r>
          </a:p>
          <a:p>
            <a:pPr>
              <a:buNone/>
            </a:pPr>
            <a:endParaRPr lang="en-GB" dirty="0" smtClean="0"/>
          </a:p>
          <a:p>
            <a:pPr>
              <a:buNone/>
            </a:pPr>
            <a:r>
              <a:rPr lang="en-GB" dirty="0" smtClean="0"/>
              <a:t>m3 </a:t>
            </a:r>
            <a:r>
              <a:rPr lang="en-GB" dirty="0" err="1"/>
              <a:t>subclassOf</a:t>
            </a:r>
            <a:r>
              <a:rPr lang="en-GB" dirty="0"/>
              <a:t> </a:t>
            </a:r>
            <a:r>
              <a:rPr lang="en-GB" i="1" dirty="0"/>
              <a:t>bearer of</a:t>
            </a:r>
            <a:r>
              <a:rPr lang="en-GB" dirty="0"/>
              <a:t> some</a:t>
            </a:r>
          </a:p>
          <a:p>
            <a:pPr>
              <a:buNone/>
            </a:pPr>
            <a:r>
              <a:rPr lang="en-GB" dirty="0" smtClean="0"/>
              <a:t>	(</a:t>
            </a:r>
            <a:r>
              <a:rPr lang="en-GB" i="1" dirty="0"/>
              <a:t>realized by</a:t>
            </a:r>
            <a:r>
              <a:rPr lang="en-GB" dirty="0"/>
              <a:t> only</a:t>
            </a:r>
          </a:p>
          <a:p>
            <a:pPr>
              <a:buNone/>
            </a:pPr>
            <a:r>
              <a:rPr lang="en-GB" dirty="0" smtClean="0"/>
              <a:t>	     (</a:t>
            </a:r>
            <a:r>
              <a:rPr lang="en-GB" dirty="0"/>
              <a:t>Stimulation and</a:t>
            </a:r>
          </a:p>
          <a:p>
            <a:pPr>
              <a:buNone/>
            </a:pPr>
            <a:r>
              <a:rPr lang="en-GB" dirty="0" smtClean="0"/>
              <a:t>		(</a:t>
            </a:r>
            <a:r>
              <a:rPr lang="en-GB" i="1" dirty="0"/>
              <a:t>has target</a:t>
            </a:r>
            <a:r>
              <a:rPr lang="en-GB" dirty="0"/>
              <a:t> some</a:t>
            </a:r>
          </a:p>
          <a:p>
            <a:pPr>
              <a:buNone/>
            </a:pPr>
            <a:r>
              <a:rPr lang="en-GB" dirty="0" smtClean="0"/>
              <a:t>		     (</a:t>
            </a:r>
            <a:r>
              <a:rPr lang="en-GB" i="1" dirty="0"/>
              <a:t>has locus</a:t>
            </a:r>
            <a:r>
              <a:rPr lang="en-GB" dirty="0"/>
              <a:t> some </a:t>
            </a:r>
            <a:r>
              <a:rPr lang="en-GB" dirty="0" err="1"/>
              <a:t>ThyroidGland</a:t>
            </a:r>
            <a:r>
              <a:rPr lang="en-GB" dirty="0"/>
              <a:t>))))</a:t>
            </a: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spTree>
    <p:extLst>
      <p:ext uri="{BB962C8B-B14F-4D97-AF65-F5344CB8AC3E}">
        <p14:creationId xmlns:p14="http://schemas.microsoft.com/office/powerpoint/2010/main" val="1299420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Species as definitional constraint</a:t>
            </a:r>
            <a:endParaRPr lang="en-GB" dirty="0"/>
          </a:p>
        </p:txBody>
      </p:sp>
      <p:sp>
        <p:nvSpPr>
          <p:cNvPr id="3" name="Content Placeholder 2"/>
          <p:cNvSpPr>
            <a:spLocks noGrp="1"/>
          </p:cNvSpPr>
          <p:nvPr>
            <p:ph idx="1"/>
          </p:nvPr>
        </p:nvSpPr>
        <p:spPr/>
        <p:txBody>
          <a:bodyPr/>
          <a:lstStyle/>
          <a:p>
            <a:pPr>
              <a:buNone/>
            </a:pPr>
            <a:r>
              <a:rPr lang="en-GB" dirty="0"/>
              <a:t>m4 is a </a:t>
            </a:r>
            <a:r>
              <a:rPr lang="en-GB" i="1" dirty="0"/>
              <a:t>mouse thyroid stimulator:</a:t>
            </a:r>
          </a:p>
          <a:p>
            <a:endParaRPr lang="en-GB" dirty="0" smtClean="0"/>
          </a:p>
          <a:p>
            <a:pPr>
              <a:buNone/>
            </a:pPr>
            <a:r>
              <a:rPr lang="en-GB" dirty="0" smtClean="0"/>
              <a:t>m4 </a:t>
            </a:r>
            <a:r>
              <a:rPr lang="en-GB" dirty="0" err="1"/>
              <a:t>subclassOf</a:t>
            </a:r>
            <a:r>
              <a:rPr lang="en-GB" dirty="0"/>
              <a:t> </a:t>
            </a:r>
            <a:r>
              <a:rPr lang="en-GB" i="1" dirty="0"/>
              <a:t>bearer of</a:t>
            </a:r>
            <a:r>
              <a:rPr lang="en-GB" dirty="0"/>
              <a:t> some</a:t>
            </a:r>
          </a:p>
          <a:p>
            <a:pPr>
              <a:buNone/>
            </a:pPr>
            <a:r>
              <a:rPr lang="en-GB" dirty="0" smtClean="0"/>
              <a:t>	(</a:t>
            </a:r>
            <a:r>
              <a:rPr lang="en-GB" i="1" dirty="0"/>
              <a:t>realized by</a:t>
            </a:r>
            <a:r>
              <a:rPr lang="en-GB" dirty="0"/>
              <a:t> only</a:t>
            </a:r>
          </a:p>
          <a:p>
            <a:pPr>
              <a:buNone/>
            </a:pPr>
            <a:r>
              <a:rPr lang="en-GB" dirty="0" smtClean="0"/>
              <a:t>	     (</a:t>
            </a:r>
            <a:r>
              <a:rPr lang="en-GB" dirty="0"/>
              <a:t>Stimulation and</a:t>
            </a:r>
          </a:p>
          <a:p>
            <a:pPr>
              <a:buNone/>
            </a:pPr>
            <a:r>
              <a:rPr lang="en-GB" dirty="0" smtClean="0"/>
              <a:t>		(</a:t>
            </a:r>
            <a:r>
              <a:rPr lang="en-GB" i="1" dirty="0"/>
              <a:t>has target</a:t>
            </a:r>
            <a:r>
              <a:rPr lang="en-GB" dirty="0"/>
              <a:t> some</a:t>
            </a:r>
          </a:p>
          <a:p>
            <a:pPr>
              <a:buNone/>
            </a:pPr>
            <a:r>
              <a:rPr lang="en-GB" dirty="0" smtClean="0"/>
              <a:t>		     (</a:t>
            </a:r>
            <a:r>
              <a:rPr lang="en-GB" i="1" dirty="0"/>
              <a:t>has locus </a:t>
            </a:r>
            <a:r>
              <a:rPr lang="en-GB" dirty="0"/>
              <a:t>some (</a:t>
            </a:r>
            <a:r>
              <a:rPr lang="en-GB" dirty="0" err="1"/>
              <a:t>ThyroidGland</a:t>
            </a:r>
            <a:r>
              <a:rPr lang="en-GB" dirty="0"/>
              <a:t> </a:t>
            </a:r>
            <a:r>
              <a:rPr lang="en-GB" dirty="0" smtClean="0"/>
              <a:t>			and </a:t>
            </a:r>
            <a:r>
              <a:rPr lang="en-GB" i="1" dirty="0"/>
              <a:t>part of</a:t>
            </a:r>
            <a:r>
              <a:rPr lang="en-GB" dirty="0"/>
              <a:t> some Mouse)))))</a:t>
            </a: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spTree>
    <p:extLst>
      <p:ext uri="{BB962C8B-B14F-4D97-AF65-F5344CB8AC3E}">
        <p14:creationId xmlns:p14="http://schemas.microsoft.com/office/powerpoint/2010/main" val="1081135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Contextual vs. Definitional</a:t>
            </a:r>
            <a:endParaRPr lang="en-GB" dirty="0"/>
          </a:p>
        </p:txBody>
      </p:sp>
      <p:sp>
        <p:nvSpPr>
          <p:cNvPr id="3" name="Content Placeholder 2"/>
          <p:cNvSpPr>
            <a:spLocks noGrp="1"/>
          </p:cNvSpPr>
          <p:nvPr>
            <p:ph idx="1"/>
          </p:nvPr>
        </p:nvSpPr>
        <p:spPr>
          <a:xfrm>
            <a:off x="457200" y="1066800"/>
            <a:ext cx="8229600" cy="5562600"/>
          </a:xfrm>
        </p:spPr>
        <p:txBody>
          <a:bodyPr>
            <a:normAutofit fontScale="85000" lnSpcReduction="10000"/>
          </a:bodyPr>
          <a:lstStyle/>
          <a:p>
            <a:pPr>
              <a:buNone/>
            </a:pPr>
            <a:r>
              <a:rPr lang="en-GB" dirty="0"/>
              <a:t>O</a:t>
            </a:r>
            <a:r>
              <a:rPr lang="en-GB" dirty="0" smtClean="0"/>
              <a:t>rganisms</a:t>
            </a:r>
            <a:r>
              <a:rPr lang="en-GB" dirty="0"/>
              <a:t>, organs and </a:t>
            </a:r>
            <a:r>
              <a:rPr lang="en-GB" dirty="0" smtClean="0"/>
              <a:t>body </a:t>
            </a:r>
            <a:r>
              <a:rPr lang="en-GB" dirty="0"/>
              <a:t>parts appear frequently as</a:t>
            </a:r>
          </a:p>
          <a:p>
            <a:pPr algn="ctr">
              <a:buNone/>
            </a:pPr>
            <a:r>
              <a:rPr lang="en-GB" dirty="0"/>
              <a:t>contextual, locational </a:t>
            </a:r>
            <a:r>
              <a:rPr lang="en-GB" dirty="0" smtClean="0"/>
              <a:t>modifiers </a:t>
            </a:r>
            <a:r>
              <a:rPr lang="en-GB" dirty="0"/>
              <a:t>for </a:t>
            </a:r>
            <a:r>
              <a:rPr lang="en-GB" dirty="0" smtClean="0"/>
              <a:t>bioactivities</a:t>
            </a:r>
            <a:endParaRPr lang="en-GB" dirty="0"/>
          </a:p>
          <a:p>
            <a:pPr>
              <a:buNone/>
            </a:pPr>
            <a:endParaRPr lang="en-GB" dirty="0" smtClean="0"/>
          </a:p>
          <a:p>
            <a:pPr algn="ctr">
              <a:buNone/>
            </a:pPr>
            <a:r>
              <a:rPr lang="en-GB" dirty="0" smtClean="0"/>
              <a:t>In </a:t>
            </a:r>
            <a:r>
              <a:rPr lang="en-GB" dirty="0"/>
              <a:t>these cases, the above formalism is </a:t>
            </a:r>
            <a:r>
              <a:rPr lang="en-GB" b="1" dirty="0"/>
              <a:t>too </a:t>
            </a:r>
            <a:r>
              <a:rPr lang="en-GB" b="1" dirty="0" smtClean="0"/>
              <a:t>strict</a:t>
            </a:r>
            <a:endParaRPr lang="en-GB" dirty="0" smtClean="0"/>
          </a:p>
          <a:p>
            <a:pPr>
              <a:buNone/>
            </a:pPr>
            <a:endParaRPr lang="en-GB" dirty="0"/>
          </a:p>
          <a:p>
            <a:pPr algn="ctr">
              <a:buNone/>
            </a:pPr>
            <a:r>
              <a:rPr lang="en-GB" dirty="0" smtClean="0"/>
              <a:t>We </a:t>
            </a:r>
            <a:r>
              <a:rPr lang="en-GB" dirty="0"/>
              <a:t>therefore introduce an </a:t>
            </a:r>
            <a:r>
              <a:rPr lang="en-GB" dirty="0" smtClean="0"/>
              <a:t>additional relationship: </a:t>
            </a:r>
            <a:br>
              <a:rPr lang="en-GB" dirty="0" smtClean="0"/>
            </a:br>
            <a:r>
              <a:rPr lang="en-GB" b="1" i="1" dirty="0" smtClean="0"/>
              <a:t>has context</a:t>
            </a:r>
            <a:r>
              <a:rPr lang="en-GB" dirty="0" smtClean="0"/>
              <a:t/>
            </a:r>
            <a:br>
              <a:rPr lang="en-GB" dirty="0" smtClean="0"/>
            </a:br>
            <a:r>
              <a:rPr lang="en-GB" dirty="0" smtClean="0"/>
              <a:t>between </a:t>
            </a:r>
            <a:r>
              <a:rPr lang="en-GB" dirty="0"/>
              <a:t>a bioactivity </a:t>
            </a:r>
            <a:r>
              <a:rPr lang="en-GB" dirty="0" smtClean="0"/>
              <a:t>and </a:t>
            </a:r>
            <a:r>
              <a:rPr lang="en-GB" dirty="0"/>
              <a:t>an organism, </a:t>
            </a:r>
            <a:r>
              <a:rPr lang="en-GB" dirty="0" smtClean="0"/>
              <a:t>organ, body part</a:t>
            </a:r>
          </a:p>
          <a:p>
            <a:pPr>
              <a:buNone/>
            </a:pPr>
            <a:endParaRPr lang="en-GB" dirty="0" smtClean="0"/>
          </a:p>
          <a:p>
            <a:pPr>
              <a:buNone/>
            </a:pPr>
            <a:r>
              <a:rPr lang="en-GB" i="1" dirty="0" smtClean="0"/>
              <a:t>Non-definitional:</a:t>
            </a:r>
            <a:r>
              <a:rPr lang="en-GB" dirty="0" smtClean="0"/>
              <a:t> </a:t>
            </a:r>
            <a:br>
              <a:rPr lang="en-GB" dirty="0" smtClean="0"/>
            </a:br>
            <a:r>
              <a:rPr lang="en-GB" dirty="0" smtClean="0"/>
              <a:t>the </a:t>
            </a:r>
            <a:r>
              <a:rPr lang="en-GB" dirty="0"/>
              <a:t>bioactivity </a:t>
            </a:r>
            <a:r>
              <a:rPr lang="en-GB" b="1" dirty="0"/>
              <a:t>can take place</a:t>
            </a:r>
            <a:r>
              <a:rPr lang="en-GB" dirty="0"/>
              <a:t> in many organisms, but was </a:t>
            </a:r>
            <a:r>
              <a:rPr lang="en-GB" i="1" dirty="0" smtClean="0"/>
              <a:t>discovered</a:t>
            </a:r>
            <a:r>
              <a:rPr lang="en-GB" dirty="0" smtClean="0"/>
              <a:t> </a:t>
            </a:r>
            <a:r>
              <a:rPr lang="en-GB" dirty="0"/>
              <a:t>through investigations in one </a:t>
            </a:r>
            <a:r>
              <a:rPr lang="en-GB" dirty="0" smtClean="0"/>
              <a:t>organism</a:t>
            </a:r>
            <a:r>
              <a:rPr lang="en-GB" dirty="0"/>
              <a:t>.</a:t>
            </a: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spTree>
    <p:extLst>
      <p:ext uri="{BB962C8B-B14F-4D97-AF65-F5344CB8AC3E}">
        <p14:creationId xmlns:p14="http://schemas.microsoft.com/office/powerpoint/2010/main" val="2383530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92162"/>
          </a:xfrm>
        </p:spPr>
        <p:txBody>
          <a:bodyPr>
            <a:normAutofit fontScale="90000"/>
          </a:bodyPr>
          <a:lstStyle/>
          <a:p>
            <a:r>
              <a:rPr lang="en-GB" dirty="0" smtClean="0"/>
              <a:t>Relating context to </a:t>
            </a:r>
            <a:r>
              <a:rPr lang="en-GB" dirty="0" smtClean="0"/>
              <a:t>chemical-bioactivity </a:t>
            </a:r>
            <a:r>
              <a:rPr lang="en-GB" dirty="0" smtClean="0"/>
              <a:t>associations</a:t>
            </a:r>
            <a:endParaRPr lang="en-GB" dirty="0"/>
          </a:p>
        </p:txBody>
      </p:sp>
      <p:sp>
        <p:nvSpPr>
          <p:cNvPr id="3" name="Content Placeholder 2"/>
          <p:cNvSpPr>
            <a:spLocks noGrp="1"/>
          </p:cNvSpPr>
          <p:nvPr>
            <p:ph idx="1"/>
          </p:nvPr>
        </p:nvSpPr>
        <p:spPr/>
        <p:txBody>
          <a:bodyPr/>
          <a:lstStyle/>
          <a:p>
            <a:pPr>
              <a:buNone/>
            </a:pPr>
            <a:endParaRPr lang="en-GB" dirty="0" smtClean="0"/>
          </a:p>
          <a:p>
            <a:pPr>
              <a:buNone/>
            </a:pPr>
            <a:endParaRPr lang="en-GB" dirty="0"/>
          </a:p>
          <a:p>
            <a:pPr algn="ctr">
              <a:buNone/>
            </a:pPr>
            <a:r>
              <a:rPr lang="en-GB" dirty="0" smtClean="0"/>
              <a:t>Context applies not to bioactivity alone</a:t>
            </a:r>
          </a:p>
          <a:p>
            <a:pPr>
              <a:buNone/>
            </a:pPr>
            <a:endParaRPr lang="en-GB" dirty="0"/>
          </a:p>
          <a:p>
            <a:pPr algn="ctr">
              <a:buNone/>
            </a:pPr>
            <a:r>
              <a:rPr lang="en-GB" dirty="0" smtClean="0"/>
              <a:t>but to </a:t>
            </a:r>
            <a:r>
              <a:rPr lang="en-GB" i="1" dirty="0" smtClean="0"/>
              <a:t>small molecule – bioactivity associations</a:t>
            </a:r>
          </a:p>
          <a:p>
            <a:pPr algn="ctr">
              <a:buNone/>
            </a:pPr>
            <a:endParaRPr lang="en-GB" i="1" dirty="0"/>
          </a:p>
          <a:p>
            <a:pPr algn="ctr">
              <a:buNone/>
            </a:pPr>
            <a:r>
              <a:rPr lang="en-GB" dirty="0" smtClean="0"/>
              <a:t>(i.e. a ternary relationship)</a:t>
            </a: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spTree>
    <p:extLst>
      <p:ext uri="{BB962C8B-B14F-4D97-AF65-F5344CB8AC3E}">
        <p14:creationId xmlns:p14="http://schemas.microsoft.com/office/powerpoint/2010/main" val="1646187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Next-generation </a:t>
            </a:r>
            <a:r>
              <a:rPr lang="en-GB" dirty="0" err="1" smtClean="0"/>
              <a:t>curation</a:t>
            </a:r>
            <a:r>
              <a:rPr lang="en-GB" dirty="0" smtClean="0"/>
              <a:t> tools</a:t>
            </a:r>
            <a:endParaRPr lang="en-GB" dirty="0"/>
          </a:p>
        </p:txBody>
      </p:sp>
      <p:sp>
        <p:nvSpPr>
          <p:cNvPr id="3" name="Content Placeholder 2"/>
          <p:cNvSpPr>
            <a:spLocks noGrp="1"/>
          </p:cNvSpPr>
          <p:nvPr>
            <p:ph idx="1"/>
          </p:nvPr>
        </p:nvSpPr>
        <p:spPr/>
        <p:txBody>
          <a:bodyPr/>
          <a:lstStyle/>
          <a:p>
            <a:pPr>
              <a:buNone/>
            </a:pPr>
            <a:endParaRPr lang="en-GB" dirty="0" smtClean="0"/>
          </a:p>
          <a:p>
            <a:pPr>
              <a:buNone/>
            </a:pPr>
            <a:endParaRPr lang="en-GB" dirty="0" smtClean="0"/>
          </a:p>
          <a:p>
            <a:pPr algn="ctr">
              <a:buNone/>
            </a:pPr>
            <a:r>
              <a:rPr lang="en-GB" dirty="0" smtClean="0"/>
              <a:t>Text mining</a:t>
            </a:r>
            <a:r>
              <a:rPr lang="en-GB" i="1" dirty="0" smtClean="0"/>
              <a:t> support</a:t>
            </a:r>
            <a:r>
              <a:rPr lang="en-GB" dirty="0" smtClean="0"/>
              <a:t> for human </a:t>
            </a:r>
            <a:r>
              <a:rPr lang="en-GB" dirty="0" err="1" smtClean="0"/>
              <a:t>curation</a:t>
            </a:r>
            <a:r>
              <a:rPr lang="en-GB" dirty="0" smtClean="0"/>
              <a:t> knowledge discovery effort</a:t>
            </a:r>
          </a:p>
          <a:p>
            <a:pPr algn="ctr">
              <a:buNone/>
            </a:pPr>
            <a:endParaRPr lang="en-GB" dirty="0"/>
          </a:p>
          <a:p>
            <a:pPr algn="ctr">
              <a:buNone/>
            </a:pPr>
            <a:r>
              <a:rPr lang="en-GB" dirty="0" smtClean="0"/>
              <a:t>Multiple ontology-based </a:t>
            </a:r>
            <a:r>
              <a:rPr lang="en-GB" i="1" dirty="0" smtClean="0"/>
              <a:t>reasoning </a:t>
            </a:r>
            <a:r>
              <a:rPr lang="en-GB" dirty="0" smtClean="0"/>
              <a:t>for automated consistency checking and error detection</a:t>
            </a: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spTree>
    <p:extLst>
      <p:ext uri="{BB962C8B-B14F-4D97-AF65-F5344CB8AC3E}">
        <p14:creationId xmlns:p14="http://schemas.microsoft.com/office/powerpoint/2010/main" val="3754297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pPr marL="457200" indent="-457200"/>
            <a:endParaRPr lang="en-GB" dirty="0" smtClean="0"/>
          </a:p>
          <a:p>
            <a:pPr marL="457200" indent="-457200"/>
            <a:r>
              <a:rPr lang="en-GB" dirty="0" smtClean="0"/>
              <a:t>Language model for extracting small molecule bioactivity information from text</a:t>
            </a:r>
          </a:p>
          <a:p>
            <a:endParaRPr lang="en-GB" dirty="0"/>
          </a:p>
          <a:p>
            <a:pPr marL="457200" indent="-457200"/>
            <a:r>
              <a:rPr lang="en-GB" dirty="0" smtClean="0"/>
              <a:t>Ontology model for accurately representing such information, and allowing automated reasoning across ontologies from chemicals to their targets</a:t>
            </a: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spTree>
    <p:extLst>
      <p:ext uri="{BB962C8B-B14F-4D97-AF65-F5344CB8AC3E}">
        <p14:creationId xmlns:p14="http://schemas.microsoft.com/office/powerpoint/2010/main" val="3595265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work</a:t>
            </a:r>
            <a:endParaRPr lang="en-GB" dirty="0"/>
          </a:p>
        </p:txBody>
      </p:sp>
      <p:sp>
        <p:nvSpPr>
          <p:cNvPr id="3" name="Content Placeholder 2"/>
          <p:cNvSpPr>
            <a:spLocks noGrp="1"/>
          </p:cNvSpPr>
          <p:nvPr>
            <p:ph idx="1"/>
          </p:nvPr>
        </p:nvSpPr>
        <p:spPr/>
        <p:txBody>
          <a:bodyPr/>
          <a:lstStyle/>
          <a:p>
            <a:pPr marL="457200" indent="-457200"/>
            <a:endParaRPr lang="en-GB" dirty="0" smtClean="0"/>
          </a:p>
          <a:p>
            <a:pPr marL="457200" indent="-457200"/>
            <a:r>
              <a:rPr lang="en-GB" dirty="0" smtClean="0"/>
              <a:t>Gold </a:t>
            </a:r>
            <a:r>
              <a:rPr lang="en-GB" dirty="0" smtClean="0"/>
              <a:t>standard for chemical bioactivity in text to be used to evaluate our approach and to train machine learning tools </a:t>
            </a:r>
          </a:p>
          <a:p>
            <a:endParaRPr lang="en-GB" dirty="0"/>
          </a:p>
          <a:p>
            <a:pPr marL="457200" indent="-457200"/>
            <a:r>
              <a:rPr lang="en-GB" dirty="0" smtClean="0"/>
              <a:t>Extending the relationship extraction approach to include chemical roles, applications and structural relationships</a:t>
            </a:r>
          </a:p>
          <a:p>
            <a:endParaRPr lang="en-GB" dirty="0"/>
          </a:p>
          <a:p>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spTree>
    <p:extLst>
      <p:ext uri="{BB962C8B-B14F-4D97-AF65-F5344CB8AC3E}">
        <p14:creationId xmlns:p14="http://schemas.microsoft.com/office/powerpoint/2010/main" val="2739821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Acknowledgements</a:t>
            </a:r>
            <a:endParaRPr lang="en-GB" dirty="0"/>
          </a:p>
        </p:txBody>
      </p:sp>
      <p:sp>
        <p:nvSpPr>
          <p:cNvPr id="3" name="Content Placeholder 2"/>
          <p:cNvSpPr>
            <a:spLocks noGrp="1"/>
          </p:cNvSpPr>
          <p:nvPr>
            <p:ph idx="1"/>
          </p:nvPr>
        </p:nvSpPr>
        <p:spPr/>
        <p:txBody>
          <a:bodyPr/>
          <a:lstStyle/>
          <a:p>
            <a:pPr algn="ctr">
              <a:buNone/>
            </a:pPr>
            <a:r>
              <a:rPr lang="en-GB" i="1" dirty="0" smtClean="0">
                <a:solidFill>
                  <a:schemeClr val="bg1">
                    <a:lumMod val="50000"/>
                  </a:schemeClr>
                </a:solidFill>
              </a:rPr>
              <a:t>Thanks</a:t>
            </a:r>
          </a:p>
          <a:p>
            <a:pPr algn="ctr">
              <a:buNone/>
            </a:pPr>
            <a:r>
              <a:rPr lang="en-GB" dirty="0" smtClean="0"/>
              <a:t>Colin </a:t>
            </a:r>
            <a:r>
              <a:rPr lang="en-GB" dirty="0" err="1" smtClean="0"/>
              <a:t>Batchelor</a:t>
            </a:r>
            <a:r>
              <a:rPr lang="en-GB" dirty="0" smtClean="0"/>
              <a:t> (RSC), Adam Bernard (EBI)</a:t>
            </a:r>
          </a:p>
          <a:p>
            <a:pPr algn="ctr">
              <a:buNone/>
            </a:pPr>
            <a:endParaRPr lang="en-GB" i="1" dirty="0" smtClean="0">
              <a:solidFill>
                <a:schemeClr val="bg1">
                  <a:lumMod val="50000"/>
                </a:schemeClr>
              </a:solidFill>
            </a:endParaRPr>
          </a:p>
          <a:p>
            <a:pPr algn="ctr">
              <a:buNone/>
            </a:pPr>
            <a:r>
              <a:rPr lang="en-GB" i="1" dirty="0" smtClean="0">
                <a:solidFill>
                  <a:schemeClr val="bg1">
                    <a:lumMod val="50000"/>
                  </a:schemeClr>
                </a:solidFill>
              </a:rPr>
              <a:t>Funding</a:t>
            </a:r>
          </a:p>
          <a:p>
            <a:pPr algn="ctr">
              <a:buNone/>
            </a:pPr>
            <a:r>
              <a:rPr lang="en-GB" dirty="0" smtClean="0"/>
              <a:t>BBSRC, grant agreement number </a:t>
            </a:r>
            <a:br>
              <a:rPr lang="en-GB" dirty="0" smtClean="0"/>
            </a:br>
            <a:r>
              <a:rPr lang="en-GB" dirty="0" smtClean="0"/>
              <a:t>BB/G022747/1 within the </a:t>
            </a:r>
            <a:br>
              <a:rPr lang="en-GB" dirty="0" smtClean="0"/>
            </a:br>
            <a:r>
              <a:rPr lang="en-GB" dirty="0" smtClean="0"/>
              <a:t>"Bioinformatics and biological resources" fund </a:t>
            </a:r>
          </a:p>
          <a:p>
            <a:pPr>
              <a:buNone/>
            </a:pPr>
            <a:endParaRPr lang="en-GB" dirty="0" smtClean="0"/>
          </a:p>
          <a:p>
            <a:pPr>
              <a:buNone/>
            </a:pPr>
            <a:endParaRPr lang="en-GB" dirty="0" smtClean="0"/>
          </a:p>
        </p:txBody>
      </p:sp>
      <p:pic>
        <p:nvPicPr>
          <p:cNvPr id="7" name="Picture 22" descr="RGB_EMBLebi_logo_invt"/>
          <p:cNvPicPr>
            <a:picLocks noChangeAspect="1" noChangeArrowheads="1"/>
          </p:cNvPicPr>
          <p:nvPr/>
        </p:nvPicPr>
        <p:blipFill>
          <a:blip r:embed="rId3" cstate="print"/>
          <a:srcRect/>
          <a:stretch>
            <a:fillRect/>
          </a:stretch>
        </p:blipFill>
        <p:spPr bwMode="auto">
          <a:xfrm>
            <a:off x="392113" y="5357813"/>
            <a:ext cx="2503487" cy="790575"/>
          </a:xfrm>
          <a:prstGeom prst="rect">
            <a:avLst/>
          </a:prstGeom>
          <a:noFill/>
          <a:ln w="9525">
            <a:noFill/>
            <a:miter lim="800000"/>
            <a:headEnd/>
            <a:tailEnd/>
          </a:ln>
        </p:spPr>
      </p:pic>
      <p:sp>
        <p:nvSpPr>
          <p:cNvPr id="9" name="Date Placeholder 8"/>
          <p:cNvSpPr>
            <a:spLocks noGrp="1"/>
          </p:cNvSpPr>
          <p:nvPr>
            <p:ph type="dt" sz="half" idx="10"/>
          </p:nvPr>
        </p:nvSpPr>
        <p:spPr/>
        <p:txBody>
          <a:bodyPr/>
          <a:lstStyle/>
          <a:p>
            <a:fld id="{C9688506-9D75-4D11-B423-7213B8542221}" type="datetime2">
              <a:rPr lang="en-US" smtClean="0"/>
              <a:pPr/>
              <a:t>Tuesday, July 26, 2011</a:t>
            </a:fld>
            <a:endParaRPr lang="en-US"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27</a:t>
            </a:fld>
            <a:endParaRPr lang="en-US" dirty="0"/>
          </a:p>
        </p:txBody>
      </p:sp>
      <p:pic>
        <p:nvPicPr>
          <p:cNvPr id="10" name="Picture 2"/>
          <p:cNvPicPr>
            <a:picLocks noChangeAspect="1" noChangeArrowheads="1"/>
          </p:cNvPicPr>
          <p:nvPr/>
        </p:nvPicPr>
        <p:blipFill>
          <a:blip r:embed="rId4" cstate="print"/>
          <a:srcRect b="31176"/>
          <a:stretch>
            <a:fillRect/>
          </a:stretch>
        </p:blipFill>
        <p:spPr bwMode="auto">
          <a:xfrm>
            <a:off x="6553200" y="5029200"/>
            <a:ext cx="2000250" cy="11144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92162"/>
          </a:xfrm>
        </p:spPr>
        <p:txBody>
          <a:bodyPr>
            <a:normAutofit fontScale="90000"/>
          </a:bodyPr>
          <a:lstStyle/>
          <a:p>
            <a:r>
              <a:rPr lang="en-GB" dirty="0" err="1" smtClean="0"/>
              <a:t>ChEBI</a:t>
            </a:r>
            <a:r>
              <a:rPr lang="en-GB" dirty="0" smtClean="0"/>
              <a:t> is an </a:t>
            </a:r>
            <a:r>
              <a:rPr lang="en-GB" b="1" dirty="0" smtClean="0"/>
              <a:t>ontology</a:t>
            </a:r>
            <a:r>
              <a:rPr lang="en-GB" dirty="0" smtClean="0"/>
              <a:t> of </a:t>
            </a:r>
            <a:br>
              <a:rPr lang="en-GB" dirty="0" smtClean="0"/>
            </a:br>
            <a:r>
              <a:rPr lang="en-GB" dirty="0" smtClean="0"/>
              <a:t>small molecules and their </a:t>
            </a:r>
            <a:r>
              <a:rPr lang="en-GB" dirty="0" smtClean="0"/>
              <a:t>properties</a:t>
            </a: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t="16667" b="16667"/>
          <a:stretch>
            <a:fillRect/>
          </a:stretch>
        </p:blipFill>
        <p:spPr bwMode="auto">
          <a:xfrm>
            <a:off x="2987675" y="4562475"/>
            <a:ext cx="2357438"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6"/>
          <p:cNvSpPr>
            <a:spLocks noChangeArrowheads="1"/>
          </p:cNvSpPr>
          <p:nvPr/>
        </p:nvSpPr>
        <p:spPr bwMode="auto">
          <a:xfrm>
            <a:off x="3544888" y="1700213"/>
            <a:ext cx="1541462" cy="300037"/>
          </a:xfrm>
          <a:prstGeom prst="roundRect">
            <a:avLst>
              <a:gd name="adj" fmla="val 16667"/>
            </a:avLst>
          </a:prstGeom>
          <a:solidFill>
            <a:srgbClr val="CCCCFF"/>
          </a:solidFill>
          <a:ln w="9525">
            <a:solidFill>
              <a:schemeClr val="tx1"/>
            </a:solidFill>
            <a:round/>
            <a:headEnd/>
            <a:tailEnd/>
          </a:ln>
        </p:spPr>
        <p:txBody>
          <a:bodyPr wrap="none" anchor="ctr"/>
          <a:lstStyle/>
          <a:p>
            <a:pPr algn="ctr"/>
            <a:r>
              <a:rPr lang="en-GB" sz="1400" b="1"/>
              <a:t>ChEBI Ontology</a:t>
            </a:r>
          </a:p>
        </p:txBody>
      </p:sp>
      <p:sp>
        <p:nvSpPr>
          <p:cNvPr id="9" name="AutoShape 8"/>
          <p:cNvSpPr>
            <a:spLocks noChangeArrowheads="1"/>
          </p:cNvSpPr>
          <p:nvPr/>
        </p:nvSpPr>
        <p:spPr bwMode="auto">
          <a:xfrm>
            <a:off x="2813050" y="2333625"/>
            <a:ext cx="1341438" cy="298450"/>
          </a:xfrm>
          <a:prstGeom prst="roundRect">
            <a:avLst>
              <a:gd name="adj" fmla="val 16667"/>
            </a:avLst>
          </a:prstGeom>
          <a:solidFill>
            <a:srgbClr val="6699FF"/>
          </a:solidFill>
          <a:ln w="9525">
            <a:solidFill>
              <a:schemeClr val="tx1"/>
            </a:solidFill>
            <a:round/>
            <a:headEnd/>
            <a:tailEnd/>
          </a:ln>
        </p:spPr>
        <p:txBody>
          <a:bodyPr wrap="none" anchor="ctr"/>
          <a:lstStyle/>
          <a:p>
            <a:pPr algn="ctr"/>
            <a:r>
              <a:rPr lang="en-GB" sz="1400"/>
              <a:t>chemical entity</a:t>
            </a:r>
          </a:p>
        </p:txBody>
      </p:sp>
      <p:sp>
        <p:nvSpPr>
          <p:cNvPr id="10" name="AutoShape 9"/>
          <p:cNvSpPr>
            <a:spLocks noChangeArrowheads="1"/>
          </p:cNvSpPr>
          <p:nvPr/>
        </p:nvSpPr>
        <p:spPr bwMode="auto">
          <a:xfrm>
            <a:off x="4727575" y="2333625"/>
            <a:ext cx="1027113" cy="298450"/>
          </a:xfrm>
          <a:prstGeom prst="roundRect">
            <a:avLst>
              <a:gd name="adj" fmla="val 16667"/>
            </a:avLst>
          </a:prstGeom>
          <a:solidFill>
            <a:schemeClr val="accent2">
              <a:lumMod val="40000"/>
              <a:lumOff val="60000"/>
            </a:schemeClr>
          </a:solidFill>
          <a:ln w="9525">
            <a:solidFill>
              <a:schemeClr val="tx1"/>
            </a:solidFill>
            <a:round/>
            <a:headEnd/>
            <a:tailEnd/>
          </a:ln>
        </p:spPr>
        <p:txBody>
          <a:bodyPr wrap="none" anchor="ctr"/>
          <a:lstStyle/>
          <a:p>
            <a:pPr algn="ctr"/>
            <a:r>
              <a:rPr lang="en-GB" sz="1400"/>
              <a:t>role</a:t>
            </a:r>
          </a:p>
        </p:txBody>
      </p:sp>
      <p:cxnSp>
        <p:nvCxnSpPr>
          <p:cNvPr id="11" name="AutoShape 11"/>
          <p:cNvCxnSpPr>
            <a:cxnSpLocks noChangeShapeType="1"/>
            <a:stCxn id="8" idx="2"/>
            <a:endCxn id="9" idx="0"/>
          </p:cNvCxnSpPr>
          <p:nvPr/>
        </p:nvCxnSpPr>
        <p:spPr bwMode="auto">
          <a:xfrm rot="5400000">
            <a:off x="3732212" y="1751013"/>
            <a:ext cx="333375" cy="831850"/>
          </a:xfrm>
          <a:prstGeom prst="curvedConnector3">
            <a:avLst>
              <a:gd name="adj1" fmla="val 50000"/>
            </a:avLst>
          </a:prstGeom>
          <a:ln>
            <a:headEnd type="triangle" w="med" len="med"/>
            <a:tailEnd/>
          </a:ln>
        </p:spPr>
        <p:style>
          <a:lnRef idx="1">
            <a:schemeClr val="accent1"/>
          </a:lnRef>
          <a:fillRef idx="0">
            <a:schemeClr val="accent1"/>
          </a:fillRef>
          <a:effectRef idx="0">
            <a:schemeClr val="accent1"/>
          </a:effectRef>
          <a:fontRef idx="minor">
            <a:schemeClr val="tx1"/>
          </a:fontRef>
        </p:style>
      </p:cxnSp>
      <p:cxnSp>
        <p:nvCxnSpPr>
          <p:cNvPr id="12" name="AutoShape 12"/>
          <p:cNvCxnSpPr>
            <a:cxnSpLocks noChangeShapeType="1"/>
            <a:stCxn id="8" idx="2"/>
            <a:endCxn id="10" idx="0"/>
          </p:cNvCxnSpPr>
          <p:nvPr/>
        </p:nvCxnSpPr>
        <p:spPr bwMode="auto">
          <a:xfrm rot="16200000" flipH="1">
            <a:off x="4611687" y="1703388"/>
            <a:ext cx="333375" cy="927100"/>
          </a:xfrm>
          <a:prstGeom prst="curvedConnector3">
            <a:avLst>
              <a:gd name="adj1" fmla="val 50000"/>
            </a:avLst>
          </a:prstGeom>
          <a:ln>
            <a:headEnd type="triangle" w="med" len="med"/>
            <a:tailEnd/>
          </a:ln>
        </p:spPr>
        <p:style>
          <a:lnRef idx="1">
            <a:schemeClr val="accent1"/>
          </a:lnRef>
          <a:fillRef idx="0">
            <a:schemeClr val="accent1"/>
          </a:fillRef>
          <a:effectRef idx="0">
            <a:schemeClr val="accent1"/>
          </a:effectRef>
          <a:fontRef idx="minor">
            <a:schemeClr val="tx1"/>
          </a:fontRef>
        </p:style>
      </p:cxnSp>
      <p:sp>
        <p:nvSpPr>
          <p:cNvPr id="13" name="AutoShape 13"/>
          <p:cNvSpPr>
            <a:spLocks noChangeArrowheads="1"/>
          </p:cNvSpPr>
          <p:nvPr/>
        </p:nvSpPr>
        <p:spPr bwMode="auto">
          <a:xfrm>
            <a:off x="2000250" y="3916363"/>
            <a:ext cx="1544638" cy="298450"/>
          </a:xfrm>
          <a:prstGeom prst="roundRect">
            <a:avLst>
              <a:gd name="adj" fmla="val 16667"/>
            </a:avLst>
          </a:prstGeom>
          <a:solidFill>
            <a:srgbClr val="6699FF"/>
          </a:solidFill>
          <a:ln w="9525">
            <a:solidFill>
              <a:schemeClr val="tx1"/>
            </a:solidFill>
            <a:round/>
            <a:headEnd/>
            <a:tailEnd/>
          </a:ln>
        </p:spPr>
        <p:txBody>
          <a:bodyPr wrap="none" anchor="ctr"/>
          <a:lstStyle/>
          <a:p>
            <a:pPr algn="ctr"/>
            <a:r>
              <a:rPr lang="en-GB" sz="1400" i="1"/>
              <a:t>carboxylic acid</a:t>
            </a:r>
          </a:p>
        </p:txBody>
      </p:sp>
      <p:cxnSp>
        <p:nvCxnSpPr>
          <p:cNvPr id="14" name="AutoShape 15"/>
          <p:cNvCxnSpPr>
            <a:cxnSpLocks noChangeShapeType="1"/>
            <a:stCxn id="13" idx="2"/>
          </p:cNvCxnSpPr>
          <p:nvPr/>
        </p:nvCxnSpPr>
        <p:spPr bwMode="auto">
          <a:xfrm rot="16200000" flipH="1">
            <a:off x="2351087" y="4635501"/>
            <a:ext cx="1057275" cy="215900"/>
          </a:xfrm>
          <a:prstGeom prst="curvedConnector2">
            <a:avLst/>
          </a:prstGeom>
          <a:ln>
            <a:headEnd type="triangle" w="med" len="med"/>
            <a:tailEnd/>
          </a:ln>
        </p:spPr>
        <p:style>
          <a:lnRef idx="1">
            <a:schemeClr val="accent1"/>
          </a:lnRef>
          <a:fillRef idx="0">
            <a:schemeClr val="accent1"/>
          </a:fillRef>
          <a:effectRef idx="0">
            <a:schemeClr val="accent1"/>
          </a:effectRef>
          <a:fontRef idx="minor">
            <a:schemeClr val="tx1"/>
          </a:fontRef>
        </p:style>
      </p:cxnSp>
      <p:sp>
        <p:nvSpPr>
          <p:cNvPr id="15" name="AutoShape 17"/>
          <p:cNvSpPr>
            <a:spLocks noChangeArrowheads="1"/>
          </p:cNvSpPr>
          <p:nvPr/>
        </p:nvSpPr>
        <p:spPr bwMode="auto">
          <a:xfrm>
            <a:off x="4992688" y="3060700"/>
            <a:ext cx="1560512" cy="298450"/>
          </a:xfrm>
          <a:prstGeom prst="roundRect">
            <a:avLst>
              <a:gd name="adj" fmla="val 16667"/>
            </a:avLst>
          </a:prstGeom>
          <a:solidFill>
            <a:schemeClr val="accent2">
              <a:lumMod val="40000"/>
              <a:lumOff val="60000"/>
            </a:schemeClr>
          </a:solidFill>
          <a:ln w="9525">
            <a:solidFill>
              <a:schemeClr val="tx1"/>
            </a:solidFill>
            <a:round/>
            <a:headEnd/>
            <a:tailEnd/>
          </a:ln>
        </p:spPr>
        <p:txBody>
          <a:bodyPr wrap="none" anchor="ctr"/>
          <a:lstStyle/>
          <a:p>
            <a:pPr algn="ctr"/>
            <a:r>
              <a:rPr lang="en-GB" sz="1400"/>
              <a:t>application</a:t>
            </a:r>
          </a:p>
        </p:txBody>
      </p:sp>
      <p:cxnSp>
        <p:nvCxnSpPr>
          <p:cNvPr id="16" name="AutoShape 19"/>
          <p:cNvCxnSpPr>
            <a:cxnSpLocks noChangeShapeType="1"/>
            <a:stCxn id="10" idx="2"/>
            <a:endCxn id="15" idx="0"/>
          </p:cNvCxnSpPr>
          <p:nvPr/>
        </p:nvCxnSpPr>
        <p:spPr bwMode="auto">
          <a:xfrm rot="16200000" flipH="1">
            <a:off x="5292725" y="2581275"/>
            <a:ext cx="428625" cy="530225"/>
          </a:xfrm>
          <a:prstGeom prst="curvedConnector3">
            <a:avLst>
              <a:gd name="adj1" fmla="val 50000"/>
            </a:avLst>
          </a:prstGeom>
          <a:ln>
            <a:headEnd type="triangle" w="med" len="med"/>
            <a:tailEnd/>
          </a:ln>
        </p:spPr>
        <p:style>
          <a:lnRef idx="1">
            <a:schemeClr val="accent1"/>
          </a:lnRef>
          <a:fillRef idx="0">
            <a:schemeClr val="accent1"/>
          </a:fillRef>
          <a:effectRef idx="0">
            <a:schemeClr val="accent1"/>
          </a:effectRef>
          <a:fontRef idx="minor">
            <a:schemeClr val="tx1"/>
          </a:fontRef>
        </p:style>
      </p:cxnSp>
      <p:sp>
        <p:nvSpPr>
          <p:cNvPr id="17" name="AutoShape 23"/>
          <p:cNvSpPr>
            <a:spLocks noChangeArrowheads="1"/>
          </p:cNvSpPr>
          <p:nvPr/>
        </p:nvSpPr>
        <p:spPr bwMode="auto">
          <a:xfrm>
            <a:off x="4687888" y="4010025"/>
            <a:ext cx="2060575" cy="298450"/>
          </a:xfrm>
          <a:prstGeom prst="roundRect">
            <a:avLst>
              <a:gd name="adj" fmla="val 16667"/>
            </a:avLst>
          </a:prstGeom>
          <a:solidFill>
            <a:schemeClr val="accent2">
              <a:lumMod val="40000"/>
              <a:lumOff val="60000"/>
            </a:schemeClr>
          </a:solidFill>
          <a:ln w="9525">
            <a:solidFill>
              <a:schemeClr val="tx1"/>
            </a:solidFill>
            <a:round/>
            <a:headEnd/>
            <a:tailEnd/>
          </a:ln>
        </p:spPr>
        <p:txBody>
          <a:bodyPr wrap="none" anchor="ctr"/>
          <a:lstStyle/>
          <a:p>
            <a:pPr algn="ctr"/>
            <a:r>
              <a:rPr lang="en-GB" sz="1400" i="1"/>
              <a:t>antibacterial drug</a:t>
            </a:r>
          </a:p>
        </p:txBody>
      </p:sp>
      <p:cxnSp>
        <p:nvCxnSpPr>
          <p:cNvPr id="18" name="AutoShape 27"/>
          <p:cNvCxnSpPr>
            <a:cxnSpLocks noChangeShapeType="1"/>
            <a:endCxn id="17" idx="2"/>
          </p:cNvCxnSpPr>
          <p:nvPr/>
        </p:nvCxnSpPr>
        <p:spPr bwMode="auto">
          <a:xfrm flipV="1">
            <a:off x="5345113" y="4308475"/>
            <a:ext cx="373062" cy="963613"/>
          </a:xfrm>
          <a:prstGeom prst="curvedConnector2">
            <a:avLst/>
          </a:prstGeom>
          <a:ln>
            <a:headEn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2935288" y="5899150"/>
            <a:ext cx="2895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r>
              <a:rPr lang="en-GB" sz="1600"/>
              <a:t>cefpodoxime (CHEBI:606443)</a:t>
            </a:r>
          </a:p>
        </p:txBody>
      </p:sp>
      <p:sp>
        <p:nvSpPr>
          <p:cNvPr id="20" name="AutoShape 17"/>
          <p:cNvSpPr>
            <a:spLocks noChangeArrowheads="1"/>
          </p:cNvSpPr>
          <p:nvPr/>
        </p:nvSpPr>
        <p:spPr bwMode="auto">
          <a:xfrm>
            <a:off x="4843463" y="3535363"/>
            <a:ext cx="1789112" cy="298450"/>
          </a:xfrm>
          <a:prstGeom prst="roundRect">
            <a:avLst>
              <a:gd name="adj" fmla="val 16667"/>
            </a:avLst>
          </a:prstGeom>
          <a:solidFill>
            <a:schemeClr val="accent2">
              <a:lumMod val="40000"/>
              <a:lumOff val="60000"/>
            </a:schemeClr>
          </a:solidFill>
          <a:ln w="9525">
            <a:solidFill>
              <a:schemeClr val="tx1"/>
            </a:solidFill>
            <a:round/>
            <a:headEnd/>
            <a:tailEnd/>
          </a:ln>
        </p:spPr>
        <p:txBody>
          <a:bodyPr wrap="none" anchor="ctr"/>
          <a:lstStyle/>
          <a:p>
            <a:pPr algn="ctr"/>
            <a:r>
              <a:rPr lang="en-GB" sz="1400"/>
              <a:t>pharmaceutical</a:t>
            </a:r>
          </a:p>
        </p:txBody>
      </p:sp>
      <p:cxnSp>
        <p:nvCxnSpPr>
          <p:cNvPr id="21" name="Curved Connector 20"/>
          <p:cNvCxnSpPr>
            <a:stCxn id="20" idx="0"/>
            <a:endCxn id="15" idx="2"/>
          </p:cNvCxnSpPr>
          <p:nvPr/>
        </p:nvCxnSpPr>
        <p:spPr>
          <a:xfrm rot="5400000" flipH="1" flipV="1">
            <a:off x="5666581" y="3429794"/>
            <a:ext cx="176213" cy="3492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7" idx="0"/>
            <a:endCxn id="20" idx="2"/>
          </p:cNvCxnSpPr>
          <p:nvPr/>
        </p:nvCxnSpPr>
        <p:spPr>
          <a:xfrm rot="5400000" flipH="1" flipV="1">
            <a:off x="5639594" y="3912394"/>
            <a:ext cx="176212" cy="1905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AutoShape 17"/>
          <p:cNvSpPr>
            <a:spLocks noChangeArrowheads="1"/>
          </p:cNvSpPr>
          <p:nvPr/>
        </p:nvSpPr>
        <p:spPr bwMode="auto">
          <a:xfrm>
            <a:off x="7431088" y="2555875"/>
            <a:ext cx="1560512" cy="300038"/>
          </a:xfrm>
          <a:prstGeom prst="roundRect">
            <a:avLst>
              <a:gd name="adj" fmla="val 16667"/>
            </a:avLst>
          </a:prstGeom>
          <a:solidFill>
            <a:schemeClr val="accent2">
              <a:lumMod val="40000"/>
              <a:lumOff val="60000"/>
            </a:schemeClr>
          </a:solidFill>
          <a:ln w="9525">
            <a:solidFill>
              <a:schemeClr val="tx1"/>
            </a:solidFill>
            <a:round/>
            <a:headEnd/>
            <a:tailEnd/>
          </a:ln>
        </p:spPr>
        <p:txBody>
          <a:bodyPr wrap="none" anchor="ctr"/>
          <a:lstStyle/>
          <a:p>
            <a:pPr algn="ctr"/>
            <a:r>
              <a:rPr lang="en-GB" sz="1400"/>
              <a:t>biological role</a:t>
            </a:r>
          </a:p>
        </p:txBody>
      </p:sp>
      <p:sp>
        <p:nvSpPr>
          <p:cNvPr id="24" name="AutoShape 17"/>
          <p:cNvSpPr>
            <a:spLocks noChangeArrowheads="1"/>
          </p:cNvSpPr>
          <p:nvPr/>
        </p:nvSpPr>
        <p:spPr bwMode="auto">
          <a:xfrm>
            <a:off x="6897688" y="3165475"/>
            <a:ext cx="1219200" cy="300038"/>
          </a:xfrm>
          <a:prstGeom prst="roundRect">
            <a:avLst>
              <a:gd name="adj" fmla="val 16667"/>
            </a:avLst>
          </a:prstGeom>
          <a:solidFill>
            <a:schemeClr val="accent2">
              <a:lumMod val="40000"/>
              <a:lumOff val="60000"/>
            </a:schemeClr>
          </a:solidFill>
          <a:ln w="9525">
            <a:solidFill>
              <a:schemeClr val="tx1"/>
            </a:solidFill>
            <a:round/>
            <a:headEnd/>
            <a:tailEnd/>
          </a:ln>
        </p:spPr>
        <p:txBody>
          <a:bodyPr wrap="none" anchor="ctr"/>
          <a:lstStyle/>
          <a:p>
            <a:pPr algn="ctr"/>
            <a:r>
              <a:rPr lang="en-GB" sz="1400"/>
              <a:t>chemical role</a:t>
            </a:r>
          </a:p>
        </p:txBody>
      </p:sp>
      <p:cxnSp>
        <p:nvCxnSpPr>
          <p:cNvPr id="25" name="Curved Connector 24"/>
          <p:cNvCxnSpPr>
            <a:stCxn id="24" idx="0"/>
            <a:endCxn id="10" idx="2"/>
          </p:cNvCxnSpPr>
          <p:nvPr/>
        </p:nvCxnSpPr>
        <p:spPr>
          <a:xfrm rot="16200000" flipV="1">
            <a:off x="6107907" y="1766093"/>
            <a:ext cx="533400" cy="2265363"/>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hape 25"/>
          <p:cNvCxnSpPr>
            <a:stCxn id="23" idx="0"/>
            <a:endCxn id="10" idx="2"/>
          </p:cNvCxnSpPr>
          <p:nvPr/>
        </p:nvCxnSpPr>
        <p:spPr>
          <a:xfrm rot="16200000" flipH="1" flipV="1">
            <a:off x="6688138" y="1109662"/>
            <a:ext cx="76200" cy="2968625"/>
          </a:xfrm>
          <a:prstGeom prst="curvedConnector5">
            <a:avLst>
              <a:gd name="adj1" fmla="val -300000"/>
              <a:gd name="adj2" fmla="val 54490"/>
              <a:gd name="adj3" fmla="val 400000"/>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AutoShape 13"/>
          <p:cNvSpPr>
            <a:spLocks noChangeArrowheads="1"/>
          </p:cNvSpPr>
          <p:nvPr/>
        </p:nvSpPr>
        <p:spPr bwMode="auto">
          <a:xfrm>
            <a:off x="323850" y="2565400"/>
            <a:ext cx="1544638" cy="298450"/>
          </a:xfrm>
          <a:prstGeom prst="roundRect">
            <a:avLst>
              <a:gd name="adj" fmla="val 16667"/>
            </a:avLst>
          </a:prstGeom>
          <a:solidFill>
            <a:srgbClr val="6699FF"/>
          </a:solidFill>
          <a:ln w="9525">
            <a:solidFill>
              <a:schemeClr val="tx1"/>
            </a:solidFill>
            <a:round/>
            <a:headEnd/>
            <a:tailEnd/>
          </a:ln>
        </p:spPr>
        <p:txBody>
          <a:bodyPr wrap="none" anchor="ctr"/>
          <a:lstStyle/>
          <a:p>
            <a:pPr algn="ctr"/>
            <a:r>
              <a:rPr lang="en-GB" sz="1400"/>
              <a:t>chemical substance</a:t>
            </a:r>
          </a:p>
        </p:txBody>
      </p:sp>
      <p:sp>
        <p:nvSpPr>
          <p:cNvPr id="28" name="AutoShape 13"/>
          <p:cNvSpPr>
            <a:spLocks noChangeArrowheads="1"/>
          </p:cNvSpPr>
          <p:nvPr/>
        </p:nvSpPr>
        <p:spPr bwMode="auto">
          <a:xfrm>
            <a:off x="2686050" y="3013075"/>
            <a:ext cx="1544638" cy="300038"/>
          </a:xfrm>
          <a:prstGeom prst="roundRect">
            <a:avLst>
              <a:gd name="adj" fmla="val 16667"/>
            </a:avLst>
          </a:prstGeom>
          <a:solidFill>
            <a:srgbClr val="6699FF"/>
          </a:solidFill>
          <a:ln w="9525">
            <a:solidFill>
              <a:schemeClr val="tx1"/>
            </a:solidFill>
            <a:round/>
            <a:headEnd/>
            <a:tailEnd/>
          </a:ln>
        </p:spPr>
        <p:txBody>
          <a:bodyPr wrap="none" anchor="ctr"/>
          <a:lstStyle/>
          <a:p>
            <a:pPr algn="ctr"/>
            <a:r>
              <a:rPr lang="en-GB" sz="1400"/>
              <a:t>molecular entity</a:t>
            </a:r>
          </a:p>
        </p:txBody>
      </p:sp>
      <p:sp>
        <p:nvSpPr>
          <p:cNvPr id="29" name="AutoShape 13"/>
          <p:cNvSpPr>
            <a:spLocks noChangeArrowheads="1"/>
          </p:cNvSpPr>
          <p:nvPr/>
        </p:nvSpPr>
        <p:spPr bwMode="auto">
          <a:xfrm>
            <a:off x="420688" y="3241675"/>
            <a:ext cx="990600" cy="300038"/>
          </a:xfrm>
          <a:prstGeom prst="roundRect">
            <a:avLst>
              <a:gd name="adj" fmla="val 16667"/>
            </a:avLst>
          </a:prstGeom>
          <a:solidFill>
            <a:srgbClr val="6699FF"/>
          </a:solidFill>
          <a:ln w="9525">
            <a:solidFill>
              <a:schemeClr val="tx1"/>
            </a:solidFill>
            <a:round/>
            <a:headEnd/>
            <a:tailEnd/>
          </a:ln>
        </p:spPr>
        <p:txBody>
          <a:bodyPr wrap="none" anchor="ctr"/>
          <a:lstStyle/>
          <a:p>
            <a:pPr algn="ctr"/>
            <a:r>
              <a:rPr lang="en-GB" sz="1400"/>
              <a:t>group</a:t>
            </a:r>
          </a:p>
        </p:txBody>
      </p:sp>
      <p:cxnSp>
        <p:nvCxnSpPr>
          <p:cNvPr id="30" name="Curved Connector 29"/>
          <p:cNvCxnSpPr>
            <a:stCxn id="28" idx="0"/>
            <a:endCxn id="9" idx="2"/>
          </p:cNvCxnSpPr>
          <p:nvPr/>
        </p:nvCxnSpPr>
        <p:spPr>
          <a:xfrm rot="5400000" flipH="1" flipV="1">
            <a:off x="3279775" y="2809875"/>
            <a:ext cx="381000" cy="254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hape 30"/>
          <p:cNvCxnSpPr>
            <a:stCxn id="27" idx="3"/>
            <a:endCxn id="9" idx="2"/>
          </p:cNvCxnSpPr>
          <p:nvPr/>
        </p:nvCxnSpPr>
        <p:spPr>
          <a:xfrm flipV="1">
            <a:off x="1868488" y="2632075"/>
            <a:ext cx="1614487" cy="8255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29" idx="0"/>
            <a:endCxn id="9" idx="2"/>
          </p:cNvCxnSpPr>
          <p:nvPr/>
        </p:nvCxnSpPr>
        <p:spPr>
          <a:xfrm rot="5400000" flipH="1" flipV="1">
            <a:off x="1894682" y="1653381"/>
            <a:ext cx="609600" cy="256698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AutoShape 13"/>
          <p:cNvSpPr>
            <a:spLocks noChangeArrowheads="1"/>
          </p:cNvSpPr>
          <p:nvPr/>
        </p:nvSpPr>
        <p:spPr bwMode="auto">
          <a:xfrm>
            <a:off x="2381250" y="3470275"/>
            <a:ext cx="1544638" cy="300038"/>
          </a:xfrm>
          <a:prstGeom prst="roundRect">
            <a:avLst>
              <a:gd name="adj" fmla="val 16667"/>
            </a:avLst>
          </a:prstGeom>
          <a:solidFill>
            <a:srgbClr val="6699FF"/>
          </a:solidFill>
          <a:ln w="9525">
            <a:solidFill>
              <a:schemeClr val="tx1"/>
            </a:solidFill>
            <a:round/>
            <a:headEnd/>
            <a:tailEnd/>
          </a:ln>
        </p:spPr>
        <p:txBody>
          <a:bodyPr wrap="none" anchor="ctr"/>
          <a:lstStyle/>
          <a:p>
            <a:pPr algn="ctr"/>
            <a:r>
              <a:rPr lang="en-GB" sz="1400"/>
              <a:t>carbonyl compound</a:t>
            </a:r>
          </a:p>
        </p:txBody>
      </p:sp>
      <p:cxnSp>
        <p:nvCxnSpPr>
          <p:cNvPr id="34" name="Curved Connector 33"/>
          <p:cNvCxnSpPr>
            <a:stCxn id="33" idx="0"/>
            <a:endCxn id="28" idx="2"/>
          </p:cNvCxnSpPr>
          <p:nvPr/>
        </p:nvCxnSpPr>
        <p:spPr>
          <a:xfrm rot="5400000" flipH="1" flipV="1">
            <a:off x="3226594" y="3239294"/>
            <a:ext cx="157162" cy="3048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13" idx="0"/>
            <a:endCxn id="33" idx="2"/>
          </p:cNvCxnSpPr>
          <p:nvPr/>
        </p:nvCxnSpPr>
        <p:spPr>
          <a:xfrm rot="5400000" flipH="1" flipV="1">
            <a:off x="2889250" y="3652838"/>
            <a:ext cx="146050" cy="3810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AutoShape 17"/>
          <p:cNvSpPr>
            <a:spLocks noChangeArrowheads="1"/>
          </p:cNvSpPr>
          <p:nvPr/>
        </p:nvSpPr>
        <p:spPr bwMode="auto">
          <a:xfrm>
            <a:off x="6973888" y="3698875"/>
            <a:ext cx="1066800" cy="300038"/>
          </a:xfrm>
          <a:prstGeom prst="roundRect">
            <a:avLst>
              <a:gd name="adj" fmla="val 16667"/>
            </a:avLst>
          </a:prstGeom>
          <a:solidFill>
            <a:schemeClr val="accent2">
              <a:lumMod val="40000"/>
              <a:lumOff val="60000"/>
            </a:schemeClr>
          </a:solidFill>
          <a:ln w="9525">
            <a:solidFill>
              <a:schemeClr val="tx1"/>
            </a:solidFill>
            <a:round/>
            <a:headEnd/>
            <a:tailEnd/>
          </a:ln>
        </p:spPr>
        <p:txBody>
          <a:bodyPr wrap="none" anchor="ctr"/>
          <a:lstStyle/>
          <a:p>
            <a:pPr algn="ctr"/>
            <a:r>
              <a:rPr lang="en-GB" sz="1400" i="1"/>
              <a:t>solvent</a:t>
            </a:r>
          </a:p>
        </p:txBody>
      </p:sp>
      <p:sp>
        <p:nvSpPr>
          <p:cNvPr id="37" name="TextBox 36"/>
          <p:cNvSpPr txBox="1">
            <a:spLocks noChangeArrowheads="1"/>
          </p:cNvSpPr>
          <p:nvPr/>
        </p:nvSpPr>
        <p:spPr bwMode="auto">
          <a:xfrm>
            <a:off x="5526088" y="46894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r>
              <a:rPr lang="en-GB" sz="1400"/>
              <a:t>has role</a:t>
            </a:r>
          </a:p>
        </p:txBody>
      </p:sp>
      <p:cxnSp>
        <p:nvCxnSpPr>
          <p:cNvPr id="38" name="Curved Connector 37"/>
          <p:cNvCxnSpPr>
            <a:stCxn id="36" idx="0"/>
            <a:endCxn id="24" idx="2"/>
          </p:cNvCxnSpPr>
          <p:nvPr/>
        </p:nvCxnSpPr>
        <p:spPr>
          <a:xfrm rot="5400000" flipH="1" flipV="1">
            <a:off x="7390607" y="3582194"/>
            <a:ext cx="234950" cy="158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AutoShape 17"/>
          <p:cNvSpPr>
            <a:spLocks noChangeArrowheads="1"/>
          </p:cNvSpPr>
          <p:nvPr/>
        </p:nvSpPr>
        <p:spPr bwMode="auto">
          <a:xfrm>
            <a:off x="7735888" y="4221163"/>
            <a:ext cx="1408112" cy="457200"/>
          </a:xfrm>
          <a:prstGeom prst="roundRect">
            <a:avLst>
              <a:gd name="adj" fmla="val 16667"/>
            </a:avLst>
          </a:prstGeom>
          <a:solidFill>
            <a:schemeClr val="accent2">
              <a:lumMod val="40000"/>
              <a:lumOff val="60000"/>
            </a:schemeClr>
          </a:solidFill>
          <a:ln w="9525">
            <a:solidFill>
              <a:schemeClr val="tx1"/>
            </a:solidFill>
            <a:round/>
            <a:headEnd/>
            <a:tailEnd/>
          </a:ln>
        </p:spPr>
        <p:txBody>
          <a:bodyPr wrap="none" anchor="ctr"/>
          <a:lstStyle/>
          <a:p>
            <a:pPr algn="ctr"/>
            <a:r>
              <a:rPr lang="en-GB" sz="1400" i="1"/>
              <a:t>cyclooxygenase</a:t>
            </a:r>
            <a:br>
              <a:rPr lang="en-GB" sz="1400" i="1"/>
            </a:br>
            <a:r>
              <a:rPr lang="en-GB" sz="1400" i="1"/>
              <a:t>inhibitor</a:t>
            </a:r>
          </a:p>
        </p:txBody>
      </p:sp>
      <p:cxnSp>
        <p:nvCxnSpPr>
          <p:cNvPr id="40" name="Shape 120"/>
          <p:cNvCxnSpPr>
            <a:stCxn id="39" idx="0"/>
            <a:endCxn id="23" idx="2"/>
          </p:cNvCxnSpPr>
          <p:nvPr/>
        </p:nvCxnSpPr>
        <p:spPr>
          <a:xfrm rot="16200000" flipV="1">
            <a:off x="7643019" y="3423444"/>
            <a:ext cx="1365250" cy="23018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AutoShape 13"/>
          <p:cNvSpPr>
            <a:spLocks noChangeArrowheads="1"/>
          </p:cNvSpPr>
          <p:nvPr/>
        </p:nvSpPr>
        <p:spPr bwMode="auto">
          <a:xfrm>
            <a:off x="-36513" y="3851275"/>
            <a:ext cx="1371601" cy="300038"/>
          </a:xfrm>
          <a:prstGeom prst="roundRect">
            <a:avLst>
              <a:gd name="adj" fmla="val 16667"/>
            </a:avLst>
          </a:prstGeom>
          <a:solidFill>
            <a:srgbClr val="6699FF"/>
          </a:solidFill>
          <a:ln w="9525">
            <a:solidFill>
              <a:schemeClr val="tx1"/>
            </a:solidFill>
            <a:round/>
            <a:headEnd/>
            <a:tailEnd/>
          </a:ln>
        </p:spPr>
        <p:txBody>
          <a:bodyPr wrap="none" anchor="ctr"/>
          <a:lstStyle/>
          <a:p>
            <a:pPr algn="ctr"/>
            <a:r>
              <a:rPr lang="en-GB" sz="1400"/>
              <a:t>carboxy group</a:t>
            </a:r>
          </a:p>
        </p:txBody>
      </p:sp>
      <p:cxnSp>
        <p:nvCxnSpPr>
          <p:cNvPr id="42" name="Curved Connector 41"/>
          <p:cNvCxnSpPr>
            <a:stCxn id="41" idx="0"/>
            <a:endCxn id="29" idx="2"/>
          </p:cNvCxnSpPr>
          <p:nvPr/>
        </p:nvCxnSpPr>
        <p:spPr>
          <a:xfrm rot="5400000" flipH="1" flipV="1">
            <a:off x="627857" y="3563144"/>
            <a:ext cx="309562" cy="2667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hape 42"/>
          <p:cNvCxnSpPr>
            <a:stCxn id="13" idx="1"/>
            <a:endCxn id="41" idx="2"/>
          </p:cNvCxnSpPr>
          <p:nvPr/>
        </p:nvCxnSpPr>
        <p:spPr>
          <a:xfrm rot="10800000" flipV="1">
            <a:off x="649288" y="4065588"/>
            <a:ext cx="1350962" cy="85725"/>
          </a:xfrm>
          <a:prstGeom prst="curvedConnector4">
            <a:avLst>
              <a:gd name="adj1" fmla="val 24611"/>
              <a:gd name="adj2" fmla="val 444829"/>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a:spLocks noChangeArrowheads="1"/>
          </p:cNvSpPr>
          <p:nvPr/>
        </p:nvSpPr>
        <p:spPr bwMode="auto">
          <a:xfrm>
            <a:off x="801688" y="4384675"/>
            <a:ext cx="781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Geneva" charset="-128"/>
              </a:defRPr>
            </a:lvl1pPr>
            <a:lvl2pPr marL="742950" indent="-285750">
              <a:defRPr sz="2400">
                <a:solidFill>
                  <a:schemeClr val="tx1"/>
                </a:solidFill>
                <a:latin typeface="Arial" charset="0"/>
                <a:ea typeface="Geneva" charset="-128"/>
              </a:defRPr>
            </a:lvl2pPr>
            <a:lvl3pPr marL="1143000" indent="-228600">
              <a:defRPr sz="2400">
                <a:solidFill>
                  <a:schemeClr val="tx1"/>
                </a:solidFill>
                <a:latin typeface="Arial" charset="0"/>
                <a:ea typeface="Geneva" charset="-128"/>
              </a:defRPr>
            </a:lvl3pPr>
            <a:lvl4pPr marL="1600200" indent="-228600">
              <a:defRPr sz="2400">
                <a:solidFill>
                  <a:schemeClr val="tx1"/>
                </a:solidFill>
                <a:latin typeface="Arial" charset="0"/>
                <a:ea typeface="Geneva" charset="-128"/>
              </a:defRPr>
            </a:lvl4pPr>
            <a:lvl5pPr marL="2057400" indent="-228600">
              <a:defRPr sz="2400">
                <a:solidFill>
                  <a:schemeClr val="tx1"/>
                </a:solidFill>
                <a:latin typeface="Arial" charset="0"/>
                <a:ea typeface="Geneva" charset="-128"/>
              </a:defRPr>
            </a:lvl5pPr>
            <a:lvl6pPr marL="2514600" indent="-228600" eaLnBrk="0" fontAlgn="base" hangingPunct="0">
              <a:spcBef>
                <a:spcPct val="0"/>
              </a:spcBef>
              <a:spcAft>
                <a:spcPct val="0"/>
              </a:spcAft>
              <a:defRPr sz="2400">
                <a:solidFill>
                  <a:schemeClr val="tx1"/>
                </a:solidFill>
                <a:latin typeface="Arial" charset="0"/>
                <a:ea typeface="Geneva" charset="-128"/>
              </a:defRPr>
            </a:lvl6pPr>
            <a:lvl7pPr marL="2971800" indent="-228600" eaLnBrk="0" fontAlgn="base" hangingPunct="0">
              <a:spcBef>
                <a:spcPct val="0"/>
              </a:spcBef>
              <a:spcAft>
                <a:spcPct val="0"/>
              </a:spcAft>
              <a:defRPr sz="2400">
                <a:solidFill>
                  <a:schemeClr val="tx1"/>
                </a:solidFill>
                <a:latin typeface="Arial" charset="0"/>
                <a:ea typeface="Geneva" charset="-128"/>
              </a:defRPr>
            </a:lvl7pPr>
            <a:lvl8pPr marL="3429000" indent="-228600" eaLnBrk="0" fontAlgn="base" hangingPunct="0">
              <a:spcBef>
                <a:spcPct val="0"/>
              </a:spcBef>
              <a:spcAft>
                <a:spcPct val="0"/>
              </a:spcAft>
              <a:defRPr sz="2400">
                <a:solidFill>
                  <a:schemeClr val="tx1"/>
                </a:solidFill>
                <a:latin typeface="Arial" charset="0"/>
                <a:ea typeface="Geneva" charset="-128"/>
              </a:defRPr>
            </a:lvl8pPr>
            <a:lvl9pPr marL="3886200" indent="-228600" eaLnBrk="0" fontAlgn="base" hangingPunct="0">
              <a:spcBef>
                <a:spcPct val="0"/>
              </a:spcBef>
              <a:spcAft>
                <a:spcPct val="0"/>
              </a:spcAft>
              <a:defRPr sz="2400">
                <a:solidFill>
                  <a:schemeClr val="tx1"/>
                </a:solidFill>
                <a:latin typeface="Arial" charset="0"/>
                <a:ea typeface="Geneva" charset="-128"/>
              </a:defRPr>
            </a:lvl9pPr>
          </a:lstStyle>
          <a:p>
            <a:r>
              <a:rPr lang="en-GB" sz="1400"/>
              <a:t>has part</a:t>
            </a:r>
          </a:p>
        </p:txBody>
      </p:sp>
    </p:spTree>
    <p:extLst>
      <p:ext uri="{BB962C8B-B14F-4D97-AF65-F5344CB8AC3E}">
        <p14:creationId xmlns:p14="http://schemas.microsoft.com/office/powerpoint/2010/main" val="344923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6400800" y="3276600"/>
            <a:ext cx="16002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smtClean="0"/>
              <a:t>Roles</a:t>
            </a:r>
            <a:endParaRPr lang="en-GB" dirty="0"/>
          </a:p>
        </p:txBody>
      </p:sp>
      <p:sp>
        <p:nvSpPr>
          <p:cNvPr id="2" name="Title 1"/>
          <p:cNvSpPr>
            <a:spLocks noGrp="1"/>
          </p:cNvSpPr>
          <p:nvPr>
            <p:ph type="title"/>
          </p:nvPr>
        </p:nvSpPr>
        <p:spPr>
          <a:xfrm>
            <a:off x="457200" y="427038"/>
            <a:ext cx="8229600" cy="792162"/>
          </a:xfrm>
        </p:spPr>
        <p:txBody>
          <a:bodyPr>
            <a:normAutofit/>
          </a:bodyPr>
          <a:lstStyle/>
          <a:p>
            <a:r>
              <a:rPr lang="en-GB" dirty="0" err="1" smtClean="0"/>
              <a:t>ChEBI</a:t>
            </a:r>
            <a:r>
              <a:rPr lang="en-GB" dirty="0" smtClean="0"/>
              <a:t> role assertions are </a:t>
            </a:r>
            <a:r>
              <a:rPr lang="en-GB" b="1" dirty="0" smtClean="0"/>
              <a:t>sparse</a:t>
            </a:r>
            <a:endParaRPr lang="en-GB" b="1" dirty="0"/>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sp>
        <p:nvSpPr>
          <p:cNvPr id="7" name="Oval 6"/>
          <p:cNvSpPr/>
          <p:nvPr/>
        </p:nvSpPr>
        <p:spPr>
          <a:xfrm>
            <a:off x="838200" y="2057400"/>
            <a:ext cx="4724400" cy="396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GB" dirty="0" smtClean="0"/>
              <a:t>Chemical entities</a:t>
            </a:r>
          </a:p>
          <a:p>
            <a:pPr algn="ctr"/>
            <a:r>
              <a:rPr lang="en-GB" dirty="0" smtClean="0"/>
              <a:t>(26000)</a:t>
            </a:r>
            <a:endParaRPr lang="en-GB" dirty="0"/>
          </a:p>
        </p:txBody>
      </p:sp>
      <p:sp>
        <p:nvSpPr>
          <p:cNvPr id="8" name="Oval 7"/>
          <p:cNvSpPr/>
          <p:nvPr/>
        </p:nvSpPr>
        <p:spPr>
          <a:xfrm>
            <a:off x="6400800" y="3657600"/>
            <a:ext cx="1371600" cy="1066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Mapped roles</a:t>
            </a:r>
          </a:p>
          <a:p>
            <a:pPr algn="ctr"/>
            <a:r>
              <a:rPr lang="en-GB" dirty="0" smtClean="0"/>
              <a:t>(600)</a:t>
            </a:r>
            <a:endParaRPr lang="en-GB" dirty="0"/>
          </a:p>
        </p:txBody>
      </p:sp>
      <p:sp>
        <p:nvSpPr>
          <p:cNvPr id="9" name="Oval 8"/>
          <p:cNvSpPr/>
          <p:nvPr/>
        </p:nvSpPr>
        <p:spPr>
          <a:xfrm>
            <a:off x="3657600" y="3276600"/>
            <a:ext cx="1752600" cy="1828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Chemical entities mapped to roles</a:t>
            </a:r>
          </a:p>
          <a:p>
            <a:pPr algn="ctr"/>
            <a:r>
              <a:rPr lang="en-GB" dirty="0" smtClean="0"/>
              <a:t>(3000)</a:t>
            </a:r>
            <a:endParaRPr lang="en-GB" dirty="0"/>
          </a:p>
        </p:txBody>
      </p:sp>
      <p:sp>
        <p:nvSpPr>
          <p:cNvPr id="10" name="Right Arrow 9"/>
          <p:cNvSpPr/>
          <p:nvPr/>
        </p:nvSpPr>
        <p:spPr>
          <a:xfrm>
            <a:off x="5181600" y="3810000"/>
            <a:ext cx="1295400" cy="8382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h</a:t>
            </a:r>
            <a:r>
              <a:rPr lang="en-GB" dirty="0" smtClean="0"/>
              <a:t>as role</a:t>
            </a:r>
            <a:endParaRPr lang="en-GB" dirty="0"/>
          </a:p>
        </p:txBody>
      </p:sp>
    </p:spTree>
    <p:extLst>
      <p:ext uri="{BB962C8B-B14F-4D97-AF65-F5344CB8AC3E}">
        <p14:creationId xmlns:p14="http://schemas.microsoft.com/office/powerpoint/2010/main" val="1614776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92162"/>
          </a:xfrm>
        </p:spPr>
        <p:txBody>
          <a:bodyPr>
            <a:normAutofit fontScale="90000"/>
          </a:bodyPr>
          <a:lstStyle/>
          <a:p>
            <a:r>
              <a:rPr lang="en-GB" dirty="0" smtClean="0"/>
              <a:t>Bioactivity is </a:t>
            </a:r>
            <a:r>
              <a:rPr lang="en-GB" b="1" dirty="0" smtClean="0"/>
              <a:t>reported</a:t>
            </a:r>
            <a:r>
              <a:rPr lang="en-GB" dirty="0" smtClean="0"/>
              <a:t> </a:t>
            </a:r>
            <a:br>
              <a:rPr lang="en-GB" dirty="0" smtClean="0"/>
            </a:br>
            <a:r>
              <a:rPr lang="en-GB" dirty="0" smtClean="0"/>
              <a:t>in the scientific literature</a:t>
            </a:r>
            <a:endParaRPr lang="en-GB" dirty="0"/>
          </a:p>
        </p:txBody>
      </p:sp>
      <p:sp>
        <p:nvSpPr>
          <p:cNvPr id="3" name="Content Placeholder 2"/>
          <p:cNvSpPr>
            <a:spLocks noGrp="1"/>
          </p:cNvSpPr>
          <p:nvPr>
            <p:ph idx="1"/>
          </p:nvPr>
        </p:nvSpPr>
        <p:spPr>
          <a:xfrm>
            <a:off x="457200" y="1905000"/>
            <a:ext cx="8229600" cy="4114800"/>
          </a:xfrm>
        </p:spPr>
        <p:txBody>
          <a:bodyPr/>
          <a:lstStyle/>
          <a:p>
            <a:pPr>
              <a:buNone/>
            </a:pPr>
            <a:r>
              <a:rPr lang="en-GB" b="1" dirty="0" smtClean="0"/>
              <a:t>“Resveratrol </a:t>
            </a:r>
            <a:r>
              <a:rPr lang="en-GB" b="1" dirty="0"/>
              <a:t>inhibits cyclooxygenase-2 transcription and activity </a:t>
            </a:r>
            <a:r>
              <a:rPr lang="en-GB" dirty="0"/>
              <a:t>in </a:t>
            </a:r>
            <a:r>
              <a:rPr lang="en-GB" dirty="0" err="1"/>
              <a:t>phorbol</a:t>
            </a:r>
            <a:r>
              <a:rPr lang="en-GB" dirty="0"/>
              <a:t> ester-treated human mammary epithelial </a:t>
            </a:r>
            <a:r>
              <a:rPr lang="en-GB" dirty="0" smtClean="0"/>
              <a:t>cells</a:t>
            </a:r>
            <a:r>
              <a:rPr lang="en-GB" b="1" dirty="0" smtClean="0"/>
              <a:t>”</a:t>
            </a:r>
            <a:endParaRPr lang="en-GB" b="1" dirty="0"/>
          </a:p>
          <a:p>
            <a:pPr>
              <a:buNone/>
            </a:pPr>
            <a:endParaRPr lang="en-GB" dirty="0" smtClean="0"/>
          </a:p>
          <a:p>
            <a:pPr>
              <a:buNone/>
            </a:pPr>
            <a:r>
              <a:rPr lang="en-GB" b="1" dirty="0" smtClean="0"/>
              <a:t>“</a:t>
            </a:r>
            <a:r>
              <a:rPr lang="en-GB" b="1" dirty="0" err="1" smtClean="0"/>
              <a:t>Curcumin</a:t>
            </a:r>
            <a:r>
              <a:rPr lang="en-GB" b="1" dirty="0" smtClean="0"/>
              <a:t> </a:t>
            </a:r>
            <a:r>
              <a:rPr lang="en-GB" b="1" dirty="0"/>
              <a:t>inhibits cyclooxygenase-2 transcription </a:t>
            </a:r>
            <a:r>
              <a:rPr lang="en-GB" dirty="0"/>
              <a:t>in bile acid-and </a:t>
            </a:r>
            <a:r>
              <a:rPr lang="en-GB" dirty="0" err="1"/>
              <a:t>phorbol</a:t>
            </a:r>
            <a:r>
              <a:rPr lang="en-GB" dirty="0"/>
              <a:t> ester-treated human gastrointestinal epithelial </a:t>
            </a:r>
            <a:r>
              <a:rPr lang="en-GB" dirty="0" smtClean="0"/>
              <a:t>cells</a:t>
            </a:r>
            <a:r>
              <a:rPr lang="en-GB" b="1" dirty="0" smtClean="0"/>
              <a:t>”</a:t>
            </a:r>
            <a:endParaRPr lang="en-GB" b="1" dirty="0"/>
          </a:p>
          <a:p>
            <a:pPr>
              <a:buNone/>
            </a:pPr>
            <a:endParaRPr lang="en-GB" dirty="0" smtClean="0"/>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pic>
        <p:nvPicPr>
          <p:cNvPr id="2050" name="Picture 2" descr="C:\Users\hastings\AppData\Local\Microsoft\Windows\Temporary Internet Files\Content.IE5\XZGXIT51\MC9003595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895600"/>
            <a:ext cx="1844345" cy="1586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68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92162"/>
          </a:xfrm>
        </p:spPr>
        <p:txBody>
          <a:bodyPr>
            <a:normAutofit fontScale="90000"/>
          </a:bodyPr>
          <a:lstStyle/>
          <a:p>
            <a:r>
              <a:rPr lang="en-GB" dirty="0" err="1" smtClean="0"/>
              <a:t>ChEBI</a:t>
            </a:r>
            <a:r>
              <a:rPr lang="en-GB" dirty="0" smtClean="0"/>
              <a:t> bioactivities are </a:t>
            </a:r>
            <a:r>
              <a:rPr lang="en-GB" dirty="0" smtClean="0"/>
              <a:t/>
            </a:r>
            <a:br>
              <a:rPr lang="en-GB" dirty="0" smtClean="0"/>
            </a:br>
            <a:r>
              <a:rPr lang="en-GB" b="1" dirty="0" smtClean="0"/>
              <a:t>pre-coordinated</a:t>
            </a: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12" t="19517" r="14927" b="24342"/>
          <a:stretch/>
        </p:blipFill>
        <p:spPr bwMode="auto">
          <a:xfrm>
            <a:off x="-76200" y="1760620"/>
            <a:ext cx="9545053" cy="4106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6451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792162"/>
          </a:xfrm>
        </p:spPr>
        <p:txBody>
          <a:bodyPr>
            <a:normAutofit fontScale="90000"/>
          </a:bodyPr>
          <a:lstStyle/>
          <a:p>
            <a:r>
              <a:rPr lang="en-GB" dirty="0" smtClean="0"/>
              <a:t>Bioactivity </a:t>
            </a:r>
            <a:r>
              <a:rPr lang="en-GB" b="1" dirty="0" smtClean="0"/>
              <a:t>refers</a:t>
            </a:r>
            <a:r>
              <a:rPr lang="en-GB" dirty="0" smtClean="0"/>
              <a:t> to </a:t>
            </a:r>
            <a:br>
              <a:rPr lang="en-GB" dirty="0" smtClean="0"/>
            </a:br>
            <a:r>
              <a:rPr lang="en-GB" dirty="0" smtClean="0"/>
              <a:t>multiple semantic types</a:t>
            </a:r>
            <a:endParaRPr lang="en-GB" dirty="0"/>
          </a:p>
        </p:txBody>
      </p:sp>
      <p:sp>
        <p:nvSpPr>
          <p:cNvPr id="3" name="Content Placeholder 2"/>
          <p:cNvSpPr>
            <a:spLocks noGrp="1"/>
          </p:cNvSpPr>
          <p:nvPr>
            <p:ph idx="1"/>
          </p:nvPr>
        </p:nvSpPr>
        <p:spPr>
          <a:xfrm>
            <a:off x="457200" y="1905000"/>
            <a:ext cx="8229600" cy="4495800"/>
          </a:xfrm>
        </p:spPr>
        <p:txBody>
          <a:bodyPr/>
          <a:lstStyle/>
          <a:p>
            <a:pPr algn="ctr">
              <a:buNone/>
            </a:pPr>
            <a:r>
              <a:rPr lang="en-GB" dirty="0" smtClean="0"/>
              <a:t>Enzymes / proteins in general </a:t>
            </a:r>
          </a:p>
          <a:p>
            <a:pPr algn="ctr">
              <a:buNone/>
            </a:pPr>
            <a:endParaRPr lang="en-GB" dirty="0" smtClean="0"/>
          </a:p>
          <a:p>
            <a:pPr algn="ctr">
              <a:buNone/>
            </a:pPr>
            <a:r>
              <a:rPr lang="en-GB" dirty="0" smtClean="0"/>
              <a:t>Biological </a:t>
            </a:r>
            <a:r>
              <a:rPr lang="en-GB" dirty="0" smtClean="0"/>
              <a:t>processes</a:t>
            </a:r>
          </a:p>
          <a:p>
            <a:pPr algn="ctr">
              <a:buNone/>
            </a:pPr>
            <a:endParaRPr lang="en-GB" dirty="0" smtClean="0"/>
          </a:p>
          <a:p>
            <a:pPr algn="ctr">
              <a:buNone/>
            </a:pPr>
            <a:r>
              <a:rPr lang="en-GB" dirty="0" smtClean="0"/>
              <a:t>Cellular or anatomical locations </a:t>
            </a:r>
          </a:p>
          <a:p>
            <a:pPr algn="ctr">
              <a:buNone/>
            </a:pPr>
            <a:endParaRPr lang="en-GB" dirty="0" smtClean="0"/>
          </a:p>
          <a:p>
            <a:pPr algn="ctr">
              <a:buNone/>
            </a:pPr>
            <a:r>
              <a:rPr lang="en-GB" dirty="0" smtClean="0"/>
              <a:t>Organism type</a:t>
            </a: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spTree>
    <p:extLst>
      <p:ext uri="{BB962C8B-B14F-4D97-AF65-F5344CB8AC3E}">
        <p14:creationId xmlns:p14="http://schemas.microsoft.com/office/powerpoint/2010/main" val="1261452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a:t>
            </a:r>
            <a:r>
              <a:rPr lang="en-GB" b="1" dirty="0" smtClean="0"/>
              <a:t>language</a:t>
            </a:r>
            <a:r>
              <a:rPr lang="en-GB" dirty="0" smtClean="0"/>
              <a:t> of bioactivity</a:t>
            </a:r>
            <a:endParaRPr lang="en-GB" dirty="0"/>
          </a:p>
        </p:txBody>
      </p:sp>
      <p:sp>
        <p:nvSpPr>
          <p:cNvPr id="3" name="Content Placeholder 2"/>
          <p:cNvSpPr>
            <a:spLocks noGrp="1"/>
          </p:cNvSpPr>
          <p:nvPr>
            <p:ph idx="1"/>
          </p:nvPr>
        </p:nvSpPr>
        <p:spPr>
          <a:xfrm>
            <a:off x="457200" y="838200"/>
            <a:ext cx="8229600" cy="5562600"/>
          </a:xfrm>
        </p:spPr>
        <p:txBody>
          <a:bodyPr/>
          <a:lstStyle/>
          <a:p>
            <a:pPr algn="ctr">
              <a:buNone/>
            </a:pPr>
            <a:endParaRPr lang="en-GB" dirty="0" smtClean="0"/>
          </a:p>
          <a:p>
            <a:pPr algn="ctr">
              <a:buNone/>
            </a:pPr>
            <a:r>
              <a:rPr lang="en-GB" dirty="0" smtClean="0"/>
              <a:t>inhibitor   </a:t>
            </a:r>
            <a:r>
              <a:rPr lang="en-GB" dirty="0" smtClean="0"/>
              <a:t>activator   modulator</a:t>
            </a:r>
          </a:p>
          <a:p>
            <a:pPr algn="ctr">
              <a:buNone/>
            </a:pPr>
            <a:r>
              <a:rPr lang="en-GB" dirty="0" smtClean="0"/>
              <a:t>agonist   antagonist   regulator</a:t>
            </a:r>
          </a:p>
          <a:p>
            <a:pPr algn="ctr">
              <a:buNone/>
            </a:pPr>
            <a:r>
              <a:rPr lang="en-GB" dirty="0" smtClean="0"/>
              <a:t>suppressor   adaptor   stimulator</a:t>
            </a:r>
          </a:p>
          <a:p>
            <a:pPr algn="ctr">
              <a:buNone/>
            </a:pPr>
            <a:r>
              <a:rPr lang="en-GB" dirty="0" smtClean="0"/>
              <a:t>toxin   factor   messenger   blocker  </a:t>
            </a:r>
          </a:p>
          <a:p>
            <a:pPr algn="ctr">
              <a:buNone/>
            </a:pP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sp>
        <p:nvSpPr>
          <p:cNvPr id="7" name="Rounded Rectangle 6"/>
          <p:cNvSpPr/>
          <p:nvPr/>
        </p:nvSpPr>
        <p:spPr>
          <a:xfrm>
            <a:off x="1371600" y="5181600"/>
            <a:ext cx="7162800" cy="60960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81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dirty="0" smtClean="0"/>
              <a:t>Relation extraction </a:t>
            </a:r>
            <a:r>
              <a:rPr lang="en-GB" sz="2400" dirty="0" smtClean="0"/>
              <a:t>via trigger words as </a:t>
            </a:r>
            <a:r>
              <a:rPr lang="en-GB" sz="2400" i="1" dirty="0" smtClean="0"/>
              <a:t>features</a:t>
            </a:r>
            <a:endParaRPr lang="en-GB" sz="2400" i="1" dirty="0"/>
          </a:p>
        </p:txBody>
      </p:sp>
      <p:sp>
        <p:nvSpPr>
          <p:cNvPr id="8" name="Oval 7"/>
          <p:cNvSpPr/>
          <p:nvPr/>
        </p:nvSpPr>
        <p:spPr>
          <a:xfrm>
            <a:off x="76200" y="3886200"/>
            <a:ext cx="1600200" cy="838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chemical</a:t>
            </a:r>
            <a:endParaRPr lang="en-GB" dirty="0"/>
          </a:p>
        </p:txBody>
      </p:sp>
      <p:sp>
        <p:nvSpPr>
          <p:cNvPr id="9" name="Oval 8"/>
          <p:cNvSpPr/>
          <p:nvPr/>
        </p:nvSpPr>
        <p:spPr>
          <a:xfrm>
            <a:off x="7421880" y="3886200"/>
            <a:ext cx="152400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target</a:t>
            </a:r>
            <a:endParaRPr lang="en-GB" dirty="0"/>
          </a:p>
        </p:txBody>
      </p:sp>
      <p:sp>
        <p:nvSpPr>
          <p:cNvPr id="10" name="Right Arrow 9"/>
          <p:cNvSpPr/>
          <p:nvPr/>
        </p:nvSpPr>
        <p:spPr>
          <a:xfrm>
            <a:off x="2362200" y="4191000"/>
            <a:ext cx="4419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029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Targets and types of interaction</a:t>
            </a:r>
            <a:endParaRPr lang="en-GB" dirty="0"/>
          </a:p>
        </p:txBody>
      </p:sp>
      <p:sp>
        <p:nvSpPr>
          <p:cNvPr id="3" name="Content Placeholder 2"/>
          <p:cNvSpPr>
            <a:spLocks noGrp="1"/>
          </p:cNvSpPr>
          <p:nvPr>
            <p:ph idx="1"/>
          </p:nvPr>
        </p:nvSpPr>
        <p:spPr>
          <a:xfrm>
            <a:off x="457200" y="2971800"/>
            <a:ext cx="8229600" cy="3429000"/>
          </a:xfrm>
        </p:spPr>
        <p:txBody>
          <a:bodyPr/>
          <a:lstStyle/>
          <a:p>
            <a:pPr>
              <a:buNone/>
            </a:pPr>
            <a:endParaRPr lang="en-GB" dirty="0" smtClean="0"/>
          </a:p>
          <a:p>
            <a:pPr>
              <a:buNone/>
            </a:pPr>
            <a:endParaRPr lang="en-GB" dirty="0" smtClean="0"/>
          </a:p>
          <a:p>
            <a:pPr algn="ctr">
              <a:buNone/>
            </a:pPr>
            <a:r>
              <a:rPr lang="en-GB" dirty="0" smtClean="0">
                <a:solidFill>
                  <a:schemeClr val="bg2">
                    <a:lumMod val="25000"/>
                  </a:schemeClr>
                </a:solidFill>
              </a:rPr>
              <a:t>beta-adrenergic </a:t>
            </a:r>
            <a:r>
              <a:rPr lang="en-GB" dirty="0">
                <a:solidFill>
                  <a:schemeClr val="bg2">
                    <a:lumMod val="25000"/>
                  </a:schemeClr>
                </a:solidFill>
              </a:rPr>
              <a:t>receptor </a:t>
            </a:r>
            <a:r>
              <a:rPr lang="en-GB" dirty="0">
                <a:solidFill>
                  <a:schemeClr val="accent2">
                    <a:lumMod val="50000"/>
                  </a:schemeClr>
                </a:solidFill>
              </a:rPr>
              <a:t>inhibitor</a:t>
            </a:r>
            <a:endParaRPr lang="en-GB" dirty="0">
              <a:solidFill>
                <a:schemeClr val="accent2">
                  <a:lumMod val="50000"/>
                </a:schemeClr>
              </a:solidFill>
            </a:endParaRPr>
          </a:p>
        </p:txBody>
      </p:sp>
      <p:sp>
        <p:nvSpPr>
          <p:cNvPr id="4" name="Date Placeholder 3"/>
          <p:cNvSpPr>
            <a:spLocks noGrp="1"/>
          </p:cNvSpPr>
          <p:nvPr>
            <p:ph type="dt" sz="half" idx="10"/>
          </p:nvPr>
        </p:nvSpPr>
        <p:spPr/>
        <p:txBody>
          <a:bodyPr/>
          <a:lstStyle/>
          <a:p>
            <a:fld id="{2363C296-7381-4DD1-A047-AA9E31BA2749}" type="datetime2">
              <a:rPr lang="en-US" smtClean="0"/>
              <a:pPr/>
              <a:t>Tuesday, July 26, 2011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dirty="0"/>
          </a:p>
        </p:txBody>
      </p:sp>
      <p:sp>
        <p:nvSpPr>
          <p:cNvPr id="6" name="Footer Placeholder 5"/>
          <p:cNvSpPr>
            <a:spLocks noGrp="1"/>
          </p:cNvSpPr>
          <p:nvPr>
            <p:ph type="ftr" sz="quarter" idx="3"/>
          </p:nvPr>
        </p:nvSpPr>
        <p:spPr/>
        <p:txBody>
          <a:bodyPr/>
          <a:lstStyle/>
          <a:p>
            <a:r>
              <a:rPr lang="en-US" smtClean="0"/>
              <a:t>Multiple Ontologies for Small Molecule Bioactivity – WoMBO 2011</a:t>
            </a:r>
            <a:endParaRPr lang="en-US" dirty="0"/>
          </a:p>
        </p:txBody>
      </p:sp>
      <p:sp>
        <p:nvSpPr>
          <p:cNvPr id="7" name="TextBox 6"/>
          <p:cNvSpPr txBox="1"/>
          <p:nvPr/>
        </p:nvSpPr>
        <p:spPr>
          <a:xfrm>
            <a:off x="1143000" y="1752600"/>
            <a:ext cx="1053750" cy="523220"/>
          </a:xfrm>
          <a:prstGeom prst="rect">
            <a:avLst/>
          </a:prstGeom>
          <a:noFill/>
        </p:spPr>
        <p:txBody>
          <a:bodyPr wrap="none" rtlCol="0">
            <a:spAutoFit/>
          </a:bodyPr>
          <a:lstStyle/>
          <a:p>
            <a:r>
              <a:rPr lang="en-GB" sz="2800" dirty="0" smtClean="0"/>
              <a:t>target</a:t>
            </a:r>
            <a:endParaRPr lang="en-GB" sz="2800" dirty="0"/>
          </a:p>
        </p:txBody>
      </p:sp>
      <p:sp>
        <p:nvSpPr>
          <p:cNvPr id="8" name="Down Arrow 7"/>
          <p:cNvSpPr/>
          <p:nvPr/>
        </p:nvSpPr>
        <p:spPr>
          <a:xfrm rot="19924921">
            <a:off x="2040361" y="2758654"/>
            <a:ext cx="1003650" cy="115318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9" name="TextBox 8"/>
          <p:cNvSpPr txBox="1"/>
          <p:nvPr/>
        </p:nvSpPr>
        <p:spPr>
          <a:xfrm>
            <a:off x="6995160" y="1524000"/>
            <a:ext cx="1768305" cy="954107"/>
          </a:xfrm>
          <a:prstGeom prst="rect">
            <a:avLst/>
          </a:prstGeom>
          <a:noFill/>
        </p:spPr>
        <p:txBody>
          <a:bodyPr wrap="none" rtlCol="0">
            <a:spAutoFit/>
          </a:bodyPr>
          <a:lstStyle/>
          <a:p>
            <a:r>
              <a:rPr lang="en-GB" sz="2800" dirty="0" smtClean="0"/>
              <a:t>type of</a:t>
            </a:r>
            <a:br>
              <a:rPr lang="en-GB" sz="2800" dirty="0" smtClean="0"/>
            </a:br>
            <a:r>
              <a:rPr lang="en-GB" sz="2800" dirty="0" smtClean="0"/>
              <a:t>interaction</a:t>
            </a:r>
            <a:endParaRPr lang="en-GB" sz="2800" dirty="0"/>
          </a:p>
        </p:txBody>
      </p:sp>
      <p:sp>
        <p:nvSpPr>
          <p:cNvPr id="10" name="Down Arrow 9"/>
          <p:cNvSpPr/>
          <p:nvPr/>
        </p:nvSpPr>
        <p:spPr>
          <a:xfrm rot="1923721">
            <a:off x="6463016" y="2630777"/>
            <a:ext cx="1003650" cy="115318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150323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2835</TotalTime>
  <Words>1978</Words>
  <Application>Microsoft Office PowerPoint</Application>
  <PresentationFormat>On-screen Show (4:3)</PresentationFormat>
  <Paragraphs>370</Paragraphs>
  <Slides>27</Slides>
  <Notes>18</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Use of Multiple Ontologies to Characterise the Bioactivity of Small Molecules</vt:lpstr>
      <vt:lpstr>Bioactivity is what small  molecules do in biological systems</vt:lpstr>
      <vt:lpstr>ChEBI is an ontology of  small molecules and their properties</vt:lpstr>
      <vt:lpstr>ChEBI role assertions are sparse</vt:lpstr>
      <vt:lpstr>Bioactivity is reported  in the scientific literature</vt:lpstr>
      <vt:lpstr>ChEBI bioactivities are  pre-coordinated</vt:lpstr>
      <vt:lpstr>Bioactivity refers to  multiple semantic types</vt:lpstr>
      <vt:lpstr>The language of bioactivity</vt:lpstr>
      <vt:lpstr>Targets and types of interaction</vt:lpstr>
      <vt:lpstr>Several syntactical structures</vt:lpstr>
      <vt:lpstr>Text mining approach</vt:lpstr>
      <vt:lpstr>Pruning out noise</vt:lpstr>
      <vt:lpstr>Results: distribution (feature/target)</vt:lpstr>
      <vt:lpstr>Organ and Organism:  Target vs. Location</vt:lpstr>
      <vt:lpstr>Noise</vt:lpstr>
      <vt:lpstr>Tagging chemicals</vt:lpstr>
      <vt:lpstr>The ontology of bioactivity</vt:lpstr>
      <vt:lpstr>Macromolecules</vt:lpstr>
      <vt:lpstr>Biological processes</vt:lpstr>
      <vt:lpstr>Organ as target</vt:lpstr>
      <vt:lpstr>Species as definitional constraint</vt:lpstr>
      <vt:lpstr>Contextual vs. Definitional</vt:lpstr>
      <vt:lpstr>Relating context to chemical-bioactivity associations</vt:lpstr>
      <vt:lpstr>Next-generation curation tools</vt:lpstr>
      <vt:lpstr>Conclusions</vt:lpstr>
      <vt:lpstr>Future work</vt:lpstr>
      <vt:lpstr>Acknowledgements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threshold phenomena in OWL: Metabolite concentrations as evidence for disorders</dc:title>
  <dc:creator>Janna Hastings</dc:creator>
  <cp:lastModifiedBy>Janna Hastings</cp:lastModifiedBy>
  <cp:revision>606</cp:revision>
  <dcterms:created xsi:type="dcterms:W3CDTF">2006-08-16T00:00:00Z</dcterms:created>
  <dcterms:modified xsi:type="dcterms:W3CDTF">2011-07-26T11:26:41Z</dcterms:modified>
</cp:coreProperties>
</file>