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71" r:id="rId10"/>
    <p:sldId id="264" r:id="rId11"/>
    <p:sldId id="266" r:id="rId12"/>
    <p:sldId id="267" r:id="rId13"/>
    <p:sldId id="269" r:id="rId14"/>
    <p:sldId id="268" r:id="rId15"/>
    <p:sldId id="270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FB709E-E585-4CFB-9858-E4F8197325F8}" type="datetimeFigureOut">
              <a:rPr lang="en-CA" smtClean="0"/>
              <a:pPr/>
              <a:t>28/07/2011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0642E-4101-403D-9361-173415EECF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FB709E-E585-4CFB-9858-E4F8197325F8}" type="datetimeFigureOut">
              <a:rPr lang="en-CA" smtClean="0"/>
              <a:pPr/>
              <a:t>28/07/2011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0642E-4101-403D-9361-173415EECF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FB709E-E585-4CFB-9858-E4F8197325F8}" type="datetimeFigureOut">
              <a:rPr lang="en-CA" smtClean="0"/>
              <a:pPr/>
              <a:t>28/07/2011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0642E-4101-403D-9361-173415EECF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pic>
        <p:nvPicPr>
          <p:cNvPr id="7" name="Picture 2" descr="C:\Users\bcrosby\data\images\uwindsor\jpg\UWlogo_3colou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8957"/>
            <a:ext cx="865262" cy="4798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FB709E-E585-4CFB-9858-E4F8197325F8}" type="datetimeFigureOut">
              <a:rPr lang="en-CA" smtClean="0"/>
              <a:pPr/>
              <a:t>28/07/2011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0642E-4101-403D-9361-173415EECF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FB709E-E585-4CFB-9858-E4F8197325F8}" type="datetimeFigureOut">
              <a:rPr lang="en-CA" smtClean="0"/>
              <a:pPr/>
              <a:t>28/07/2011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0642E-4101-403D-9361-173415EECF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FB709E-E585-4CFB-9858-E4F8197325F8}" type="datetimeFigureOut">
              <a:rPr lang="en-CA" smtClean="0"/>
              <a:pPr/>
              <a:t>28/07/2011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0642E-4101-403D-9361-173415EECF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FB709E-E585-4CFB-9858-E4F8197325F8}" type="datetimeFigureOut">
              <a:rPr lang="en-CA" smtClean="0"/>
              <a:pPr/>
              <a:t>28/07/2011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0642E-4101-403D-9361-173415EECF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FB709E-E585-4CFB-9858-E4F8197325F8}" type="datetimeFigureOut">
              <a:rPr lang="en-CA" smtClean="0"/>
              <a:pPr/>
              <a:t>28/07/2011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0642E-4101-403D-9361-173415EECF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FB709E-E585-4CFB-9858-E4F8197325F8}" type="datetimeFigureOut">
              <a:rPr lang="en-CA" smtClean="0"/>
              <a:pPr/>
              <a:t>28/07/2011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0642E-4101-403D-9361-173415EECF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FB709E-E585-4CFB-9858-E4F8197325F8}" type="datetimeFigureOut">
              <a:rPr lang="en-CA" smtClean="0"/>
              <a:pPr/>
              <a:t>28/07/2011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0642E-4101-403D-9361-173415EECF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pic>
        <p:nvPicPr>
          <p:cNvPr id="7" name="Picture 2" descr="C:\Users\bcrosby\data\images\uwindsor\jpg\UWlogo_3colou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0392" y="6148957"/>
            <a:ext cx="865262" cy="4798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1440" y="4005064"/>
            <a:ext cx="8229600" cy="864096"/>
          </a:xfrm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CA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Wm L (Bill) Crosby</a:t>
            </a: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Department of Biological Sciences </a:t>
            </a:r>
            <a:b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University of Windsor</a:t>
            </a:r>
            <a:b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C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204864"/>
            <a:ext cx="8892480" cy="1368152"/>
          </a:xfrm>
        </p:spPr>
        <p:txBody>
          <a:bodyPr/>
          <a:lstStyle/>
          <a:p>
            <a:pPr algn="ctr">
              <a:buNone/>
            </a:pPr>
            <a:r>
              <a:rPr lang="en-CA" sz="4000" b="1" dirty="0" smtClean="0"/>
              <a:t>From Protein Complex to Supra-Complex </a:t>
            </a:r>
            <a:br>
              <a:rPr lang="en-CA" sz="4000" b="1" dirty="0" smtClean="0"/>
            </a:br>
            <a:r>
              <a:rPr lang="en-CA" b="1" dirty="0" smtClean="0"/>
              <a:t>A case study in RING-Class E3-Ub Ligases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SCF/RING Quaternary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Increasing evidence of subunit stoichiometry of &gt;1 for select CRLs</a:t>
            </a:r>
          </a:p>
          <a:p>
            <a:r>
              <a:rPr lang="en-CA" dirty="0" smtClean="0"/>
              <a:t>Recent evidence of supra-CRL complex formation essential for function</a:t>
            </a:r>
          </a:p>
          <a:p>
            <a:r>
              <a:rPr lang="en-CA" dirty="0" smtClean="0"/>
              <a:t>Examples</a:t>
            </a:r>
          </a:p>
          <a:p>
            <a:pPr lvl="1"/>
            <a:r>
              <a:rPr lang="en-CA" dirty="0" smtClean="0"/>
              <a:t>FBX4p; regulated telomere maintenance protein (PIN2/TRF1) via an SCF complex in yeast</a:t>
            </a:r>
          </a:p>
          <a:p>
            <a:pPr lvl="1"/>
            <a:r>
              <a:rPr lang="en-CA" dirty="0" smtClean="0"/>
              <a:t>CDC4p; regulation of mitotic check-stop proteins (Sic1)</a:t>
            </a:r>
          </a:p>
          <a:p>
            <a:pPr lvl="1"/>
            <a:r>
              <a:rPr lang="en-CA" i="1" dirty="0" smtClean="0"/>
              <a:t>TIR1</a:t>
            </a:r>
            <a:r>
              <a:rPr lang="en-CA" dirty="0" smtClean="0"/>
              <a:t>; regulation of Auxin perception in plants via SCF</a:t>
            </a:r>
            <a:r>
              <a:rPr lang="en-CA" baseline="30000" dirty="0" smtClean="0"/>
              <a:t>TIR1</a:t>
            </a:r>
          </a:p>
          <a:p>
            <a:r>
              <a:rPr lang="en-CA" dirty="0" smtClean="0"/>
              <a:t>Thus, supra-molecular complexes likely regulate complex cellular processes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Supra-molecular structure of Cdc53:CDC4p CRL Complex in Yeast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877272"/>
            <a:ext cx="171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smtClean="0"/>
              <a:t>Tang et al (2007) Cell</a:t>
            </a:r>
            <a:endParaRPr lang="en-CA" sz="1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850227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Evidence for Function-Associated Altered Stoichiometry of CRL Subunits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62238"/>
            <a:ext cx="2808312" cy="53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95936" y="2564904"/>
            <a:ext cx="4690864" cy="2332856"/>
          </a:xfrm>
        </p:spPr>
        <p:txBody>
          <a:bodyPr/>
          <a:lstStyle/>
          <a:p>
            <a:r>
              <a:rPr lang="en-CA" dirty="0" smtClean="0"/>
              <a:t>PTM-dependent supra-complex formation</a:t>
            </a:r>
          </a:p>
          <a:p>
            <a:r>
              <a:rPr lang="en-CA" dirty="0" smtClean="0"/>
              <a:t>Substrate-driven altered stoichiometry?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CRLs - a Model for Protein Complex Ontology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78335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CRLs offer full spectrum of complex and supra-complex structure/function complexity</a:t>
            </a:r>
          </a:p>
          <a:p>
            <a:r>
              <a:rPr lang="en-CA" dirty="0" smtClean="0"/>
              <a:t>Regulatory dimensions include:</a:t>
            </a:r>
          </a:p>
          <a:p>
            <a:pPr lvl="1"/>
            <a:r>
              <a:rPr lang="en-CA" dirty="0" smtClean="0"/>
              <a:t>Combinatorial complexity of complex formation across </a:t>
            </a:r>
            <a:r>
              <a:rPr lang="en-CA" dirty="0" err="1" smtClean="0"/>
              <a:t>spatio</a:t>
            </a:r>
            <a:r>
              <a:rPr lang="en-CA" dirty="0" smtClean="0"/>
              <a:t>-temporal domains</a:t>
            </a:r>
          </a:p>
          <a:p>
            <a:pPr lvl="1"/>
            <a:r>
              <a:rPr lang="en-CA" dirty="0" smtClean="0"/>
              <a:t>PTM of both complex and target substrates that alter quaternary structure</a:t>
            </a:r>
          </a:p>
          <a:p>
            <a:pPr lvl="1"/>
            <a:r>
              <a:rPr lang="en-CA" dirty="0" smtClean="0"/>
              <a:t>Compartmentation (e.g. COP9 </a:t>
            </a:r>
            <a:r>
              <a:rPr lang="en-CA" dirty="0" err="1" smtClean="0"/>
              <a:t>signalasome</a:t>
            </a:r>
            <a:r>
              <a:rPr lang="en-CA" dirty="0" smtClean="0"/>
              <a:t>; TIR1p)</a:t>
            </a:r>
          </a:p>
          <a:p>
            <a:pPr lvl="1"/>
            <a:r>
              <a:rPr lang="en-CA" dirty="0" smtClean="0"/>
              <a:t>Subunit stoichiometry (may be variable and dynamic)</a:t>
            </a:r>
          </a:p>
          <a:p>
            <a:pPr lvl="1"/>
            <a:r>
              <a:rPr lang="en-CA" dirty="0" smtClean="0"/>
              <a:t>Supra-molecular complex formation</a:t>
            </a:r>
          </a:p>
          <a:p>
            <a:r>
              <a:rPr lang="en-CA" dirty="0" smtClean="0"/>
              <a:t>Non-human model organisms present significant genetic and structural complexity – an opportunity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 State of the Ontology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02872"/>
            <a:ext cx="6948264" cy="466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08959"/>
            <a:ext cx="4032448" cy="65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556792"/>
            <a:ext cx="4860032" cy="4248472"/>
          </a:xfrm>
        </p:spPr>
        <p:txBody>
          <a:bodyPr>
            <a:normAutofit fontScale="77500" lnSpcReduction="20000"/>
          </a:bodyPr>
          <a:lstStyle/>
          <a:p>
            <a:r>
              <a:rPr lang="en-CA" sz="2800" dirty="0" smtClean="0"/>
              <a:t>Include an expanded model organism information set to inform ontology development</a:t>
            </a:r>
          </a:p>
          <a:p>
            <a:r>
              <a:rPr lang="en-CA" sz="2800" dirty="0" smtClean="0"/>
              <a:t>Expand class definitions and relationships within current ontology to include multiple attributes</a:t>
            </a:r>
          </a:p>
          <a:p>
            <a:pPr lvl="1"/>
            <a:r>
              <a:rPr lang="en-CA" sz="2400" dirty="0" smtClean="0"/>
              <a:t>PTM (NEDD, RUB, CANDI-complex)</a:t>
            </a:r>
          </a:p>
          <a:p>
            <a:pPr lvl="1"/>
            <a:r>
              <a:rPr lang="en-CA" sz="2400" dirty="0" smtClean="0"/>
              <a:t>Compartmentation</a:t>
            </a:r>
          </a:p>
          <a:p>
            <a:pPr lvl="1"/>
            <a:r>
              <a:rPr lang="en-CA" sz="2400" dirty="0" smtClean="0"/>
              <a:t>Subunit Content</a:t>
            </a:r>
          </a:p>
          <a:p>
            <a:pPr lvl="1"/>
            <a:r>
              <a:rPr lang="en-CA" sz="2400" dirty="0" smtClean="0"/>
              <a:t>Supra-molecular complex formation</a:t>
            </a:r>
          </a:p>
          <a:p>
            <a:pPr lvl="1"/>
            <a:r>
              <a:rPr lang="en-CA" sz="2400" dirty="0" smtClean="0"/>
              <a:t>Both continuant and recurrent classes for complex gene families (</a:t>
            </a:r>
            <a:r>
              <a:rPr lang="en-CA" sz="2400" i="1" dirty="0" smtClean="0"/>
              <a:t>ASK</a:t>
            </a:r>
            <a:r>
              <a:rPr lang="en-CA" sz="2400" dirty="0" smtClean="0"/>
              <a:t>)</a:t>
            </a:r>
          </a:p>
          <a:p>
            <a:r>
              <a:rPr lang="en-CA" sz="2800" dirty="0" smtClean="0"/>
              <a:t>Link to functional Dbases for specific complex instantiations</a:t>
            </a:r>
            <a:endParaRPr lang="en-CA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17" y="1556792"/>
            <a:ext cx="4176464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Acknowledgments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3610744" cy="4061048"/>
          </a:xfrm>
        </p:spPr>
        <p:txBody>
          <a:bodyPr/>
          <a:lstStyle/>
          <a:p>
            <a:r>
              <a:rPr lang="en-CA" dirty="0" smtClean="0"/>
              <a:t>C. Wu (</a:t>
            </a:r>
            <a:r>
              <a:rPr lang="en-CA" dirty="0" err="1" smtClean="0"/>
              <a:t>UDel</a:t>
            </a:r>
            <a:r>
              <a:rPr lang="en-CA" dirty="0" smtClean="0"/>
              <a:t>)</a:t>
            </a:r>
          </a:p>
          <a:p>
            <a:r>
              <a:rPr lang="en-CA" dirty="0" smtClean="0"/>
              <a:t>D. Natale (GWU)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Claudia Dinatale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M. Dezfulian</a:t>
            </a:r>
          </a:p>
          <a:p>
            <a:endParaRPr lang="en-CA" dirty="0"/>
          </a:p>
        </p:txBody>
      </p:sp>
      <p:pic>
        <p:nvPicPr>
          <p:cNvPr id="5" name="Picture 4" descr="cd_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356992"/>
            <a:ext cx="2057704" cy="1543278"/>
          </a:xfrm>
          <a:prstGeom prst="rect">
            <a:avLst/>
          </a:prstGeom>
        </p:spPr>
      </p:pic>
      <p:pic>
        <p:nvPicPr>
          <p:cNvPr id="6" name="Picture 5" descr="mhd_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982066"/>
            <a:ext cx="2057704" cy="15432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Quaternary Content Alters Functional State of CRLs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67978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6165304"/>
            <a:ext cx="3251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err="1" smtClean="0"/>
              <a:t>Hua</a:t>
            </a:r>
            <a:r>
              <a:rPr lang="en-CA" sz="1400" i="1" dirty="0" smtClean="0"/>
              <a:t> and </a:t>
            </a:r>
            <a:r>
              <a:rPr lang="en-CA" sz="1400" i="1" dirty="0" err="1" smtClean="0"/>
              <a:t>Virstra</a:t>
            </a:r>
            <a:r>
              <a:rPr lang="en-CA" sz="1400" i="1" dirty="0" smtClean="0"/>
              <a:t> (2011) Ann Rev Plant </a:t>
            </a:r>
            <a:r>
              <a:rPr lang="en-CA" sz="1400" i="1" dirty="0" err="1" smtClean="0"/>
              <a:t>Biol</a:t>
            </a:r>
            <a:endParaRPr lang="en-CA" sz="1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Talk 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Re-visit </a:t>
            </a:r>
            <a:r>
              <a:rPr lang="en-CA" dirty="0" smtClean="0"/>
              <a:t>protein complex/supra-complex representation </a:t>
            </a:r>
            <a:r>
              <a:rPr lang="en-CA" dirty="0" smtClean="0"/>
              <a:t>– a view from the ‘Domain trenches’</a:t>
            </a:r>
            <a:endParaRPr lang="en-CA" dirty="0" smtClean="0"/>
          </a:p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Example of SCF/RING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E3-Ub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Ligases</a:t>
            </a:r>
            <a:endParaRPr lang="en-C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General Structure and Function</a:t>
            </a:r>
          </a:p>
          <a:p>
            <a:pPr lvl="1"/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E3-Ub Ligases in different model systems</a:t>
            </a:r>
          </a:p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E3-Ub Ligases as a model for complex/supra-complex ontology development</a:t>
            </a:r>
          </a:p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Current state of SCF/RING ontology</a:t>
            </a:r>
          </a:p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Future directions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E3-Ub Ligases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484784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Effect the post-translational ubiquitination of ‘target’ proteins</a:t>
            </a:r>
          </a:p>
          <a:p>
            <a:pPr lvl="1"/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Ubiquitination:</a:t>
            </a:r>
          </a:p>
          <a:p>
            <a:pPr lvl="2"/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Transfer of single or polymers of 76 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</a:rPr>
              <a:t>aa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 peptide Ubiquitin to ‘target protein’ = ‘signalling ‘conjugate</a:t>
            </a:r>
          </a:p>
          <a:p>
            <a:pPr lvl="2"/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Mon-ubiquitination may involve</a:t>
            </a:r>
          </a:p>
          <a:p>
            <a:pPr lvl="3"/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Modification of protein compartmentation</a:t>
            </a:r>
          </a:p>
          <a:p>
            <a:pPr lvl="3"/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Modification of protein activity (structural or enzymatic)</a:t>
            </a:r>
          </a:p>
          <a:p>
            <a:pPr lvl="2"/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Multiple ubiquitination (via Lys-48) commonly signals destruction via the 26S proteasome</a:t>
            </a:r>
          </a:p>
          <a:p>
            <a:pPr lvl="2"/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Subject to activity of de-ubiquitination enzymes (DUBs) as an additional level of regulation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Ubiquitin Proteolysis System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0608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5877272"/>
            <a:ext cx="3251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err="1" smtClean="0"/>
              <a:t>Hua</a:t>
            </a:r>
            <a:r>
              <a:rPr lang="en-CA" sz="1400" i="1" dirty="0" smtClean="0"/>
              <a:t> and </a:t>
            </a:r>
            <a:r>
              <a:rPr lang="en-CA" sz="1400" i="1" dirty="0" err="1" smtClean="0"/>
              <a:t>Virstra</a:t>
            </a:r>
            <a:r>
              <a:rPr lang="en-CA" sz="1400" i="1" dirty="0" smtClean="0"/>
              <a:t> (2011) Ann Rev Plant </a:t>
            </a:r>
            <a:r>
              <a:rPr lang="en-CA" sz="1400" i="1" dirty="0" err="1" smtClean="0"/>
              <a:t>Biol</a:t>
            </a:r>
            <a:endParaRPr lang="en-CA" sz="1400" i="1" dirty="0"/>
          </a:p>
        </p:txBody>
      </p:sp>
      <p:sp>
        <p:nvSpPr>
          <p:cNvPr id="5" name="Oval 4"/>
          <p:cNvSpPr/>
          <p:nvPr/>
        </p:nvSpPr>
        <p:spPr>
          <a:xfrm>
            <a:off x="3491880" y="2276872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SCF/RING Class of 3-Ub Ligases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229600" cy="4565104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Most common class of E3-Ub ligases in metazoans</a:t>
            </a:r>
          </a:p>
          <a:p>
            <a:r>
              <a:rPr lang="en-CA" dirty="0" smtClean="0"/>
              <a:t>Minimally comprised of 4 canonical subunits</a:t>
            </a:r>
          </a:p>
          <a:p>
            <a:pPr lvl="1"/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Cullin protein</a:t>
            </a:r>
          </a:p>
          <a:p>
            <a:pPr lvl="1"/>
            <a:r>
              <a:rPr lang="en-CA" dirty="0" smtClean="0"/>
              <a:t>S-kinase specific protein 1 (Skp1-like protein)</a:t>
            </a:r>
          </a:p>
          <a:p>
            <a:pPr lvl="1"/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Ring H2 Finger Protein</a:t>
            </a:r>
          </a:p>
          <a:p>
            <a:pPr lvl="1"/>
            <a:r>
              <a:rPr lang="en-CA" dirty="0" smtClean="0"/>
              <a:t>Subunit recognition subunit (commonly F-Box domain-containing) protein</a:t>
            </a:r>
          </a:p>
          <a:p>
            <a:r>
              <a:rPr lang="en-CA" dirty="0" smtClean="0"/>
              <a:t>Constitute 1 class (of 5) of CRLs</a:t>
            </a:r>
          </a:p>
          <a:p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Multiple Classes of Cullin RING Ligases (CRLs)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859" y="1556792"/>
            <a:ext cx="569235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7984" y="5661248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err="1" smtClean="0"/>
              <a:t>Bosu</a:t>
            </a:r>
            <a:r>
              <a:rPr lang="en-CA" sz="1400" i="1" dirty="0" smtClean="0"/>
              <a:t> and </a:t>
            </a:r>
            <a:r>
              <a:rPr lang="en-CA" sz="1400" i="1" dirty="0" err="1" smtClean="0"/>
              <a:t>Kipreos</a:t>
            </a:r>
            <a:r>
              <a:rPr lang="en-CA" sz="1400" i="1" dirty="0" smtClean="0"/>
              <a:t> (2008) Cell Division</a:t>
            </a:r>
            <a:endParaRPr lang="en-CA" sz="1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Gene Family Complexity Encoding SCF/RING Subunits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016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Organism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FBX Genes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Skp1-like</a:t>
                      </a:r>
                      <a:r>
                        <a:rPr lang="en-CA" sz="2800" baseline="0" dirty="0" smtClean="0"/>
                        <a:t> Genes</a:t>
                      </a:r>
                      <a:endParaRPr lang="en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i="1" dirty="0" smtClean="0"/>
                        <a:t>S. cerevisiae</a:t>
                      </a:r>
                      <a:endParaRPr lang="en-CA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20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i="1" dirty="0" smtClean="0"/>
                        <a:t>C. elegans</a:t>
                      </a:r>
                      <a:endParaRPr lang="en-CA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520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13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i="1" dirty="0" smtClean="0"/>
                        <a:t>D. melanogaster</a:t>
                      </a:r>
                      <a:endParaRPr lang="en-CA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27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8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i="1" dirty="0" smtClean="0"/>
                        <a:t>H. sapiens</a:t>
                      </a:r>
                      <a:endParaRPr lang="en-CA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69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CA" sz="2400" i="1" dirty="0" smtClean="0"/>
                        <a:t>A. thaliana</a:t>
                      </a:r>
                      <a:endParaRPr lang="en-CA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700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21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 of Cullin/RING Complex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53346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5877272"/>
            <a:ext cx="2289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err="1" smtClean="0"/>
              <a:t>Zheng</a:t>
            </a:r>
            <a:r>
              <a:rPr lang="en-CA" sz="1400" i="1" dirty="0" smtClean="0"/>
              <a:t>, A. et al (2002) Nature</a:t>
            </a:r>
            <a:endParaRPr lang="en-CA" sz="14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Plant Examples: SCF</a:t>
            </a:r>
            <a:r>
              <a:rPr lang="en-CA" baseline="30000" dirty="0" smtClean="0"/>
              <a:t>TIR1</a:t>
            </a:r>
            <a:r>
              <a:rPr lang="en-CA" dirty="0" smtClean="0"/>
              <a:t> and SCF</a:t>
            </a:r>
            <a:r>
              <a:rPr lang="en-CA" baseline="30000" dirty="0" smtClean="0"/>
              <a:t>COI1</a:t>
            </a:r>
            <a:endParaRPr lang="en-CA" baseline="30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3531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381328"/>
            <a:ext cx="3251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err="1" smtClean="0"/>
              <a:t>Hua</a:t>
            </a:r>
            <a:r>
              <a:rPr lang="en-CA" sz="1400" i="1" dirty="0" smtClean="0"/>
              <a:t> and </a:t>
            </a:r>
            <a:r>
              <a:rPr lang="en-CA" sz="1400" i="1" dirty="0" err="1" smtClean="0"/>
              <a:t>Virstra</a:t>
            </a:r>
            <a:r>
              <a:rPr lang="en-CA" sz="1400" i="1" dirty="0" smtClean="0"/>
              <a:t> (2011) Ann Rev Plant </a:t>
            </a:r>
            <a:r>
              <a:rPr lang="en-CA" sz="1400" i="1" dirty="0" err="1" smtClean="0"/>
              <a:t>Biol</a:t>
            </a:r>
            <a:endParaRPr lang="en-CA" sz="14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543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Wm L (Bill) Crosby Department of Biological Sciences  University of Windsor </vt:lpstr>
      <vt:lpstr>Talk Outline</vt:lpstr>
      <vt:lpstr>E3-Ub Ligases</vt:lpstr>
      <vt:lpstr>The Ubiquitin Proteolysis System</vt:lpstr>
      <vt:lpstr>SCF/RING Class of 3-Ub Ligases</vt:lpstr>
      <vt:lpstr>Multiple Classes of Cullin RING Ligases (CRLs)</vt:lpstr>
      <vt:lpstr>Gene Family Complexity Encoding SCF/RING Subunits</vt:lpstr>
      <vt:lpstr>Structure of Cullin/RING Complex</vt:lpstr>
      <vt:lpstr>Plant Examples: SCFTIR1 and SCFCOI1</vt:lpstr>
      <vt:lpstr>SCF/RING Quaternary Structure</vt:lpstr>
      <vt:lpstr>Supra-molecular structure of Cdc53:CDC4p CRL Complex in Yeast</vt:lpstr>
      <vt:lpstr>Evidence for Function-Associated Altered Stoichiometry of CRL Subunits</vt:lpstr>
      <vt:lpstr>CRLs - a Model for Protein Complex Ontology Development</vt:lpstr>
      <vt:lpstr>Current State of the Ontology</vt:lpstr>
      <vt:lpstr>Future Steps</vt:lpstr>
      <vt:lpstr>Acknowledgments</vt:lpstr>
      <vt:lpstr>Quaternary Content Alters Functional State of CRLs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Crosby Lab – UWindsor bcrosby@uwindsor.ca Wm L (Bill) Crosby PhD, Professor, Department of Biological Sciences</dc:title>
  <dc:creator>bcrosby</dc:creator>
  <cp:lastModifiedBy>bcrosby</cp:lastModifiedBy>
  <cp:revision>65</cp:revision>
  <dcterms:created xsi:type="dcterms:W3CDTF">2011-03-16T16:37:45Z</dcterms:created>
  <dcterms:modified xsi:type="dcterms:W3CDTF">2011-07-28T11:36:58Z</dcterms:modified>
</cp:coreProperties>
</file>